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4" r:id="rId1"/>
    <p:sldMasterId id="2147483661" r:id="rId2"/>
  </p:sldMasterIdLst>
  <p:notesMasterIdLst>
    <p:notesMasterId r:id="rId47"/>
  </p:notesMasterIdLst>
  <p:sldIdLst>
    <p:sldId id="258" r:id="rId3"/>
    <p:sldId id="306" r:id="rId4"/>
    <p:sldId id="313" r:id="rId5"/>
    <p:sldId id="257" r:id="rId6"/>
    <p:sldId id="259" r:id="rId7"/>
    <p:sldId id="260" r:id="rId8"/>
    <p:sldId id="261" r:id="rId9"/>
    <p:sldId id="262" r:id="rId10"/>
    <p:sldId id="263" r:id="rId11"/>
    <p:sldId id="264" r:id="rId12"/>
    <p:sldId id="265" r:id="rId13"/>
    <p:sldId id="266" r:id="rId14"/>
    <p:sldId id="288" r:id="rId15"/>
    <p:sldId id="303" r:id="rId16"/>
    <p:sldId id="275" r:id="rId17"/>
    <p:sldId id="279" r:id="rId18"/>
    <p:sldId id="268" r:id="rId19"/>
    <p:sldId id="269" r:id="rId20"/>
    <p:sldId id="271" r:id="rId21"/>
    <p:sldId id="272" r:id="rId22"/>
    <p:sldId id="273" r:id="rId23"/>
    <p:sldId id="274" r:id="rId24"/>
    <p:sldId id="277" r:id="rId25"/>
    <p:sldId id="285" r:id="rId26"/>
    <p:sldId id="301" r:id="rId27"/>
    <p:sldId id="316" r:id="rId28"/>
    <p:sldId id="317" r:id="rId29"/>
    <p:sldId id="318" r:id="rId30"/>
    <p:sldId id="300" r:id="rId31"/>
    <p:sldId id="305" r:id="rId32"/>
    <p:sldId id="278" r:id="rId33"/>
    <p:sldId id="267" r:id="rId34"/>
    <p:sldId id="280" r:id="rId35"/>
    <p:sldId id="286" r:id="rId36"/>
    <p:sldId id="276" r:id="rId37"/>
    <p:sldId id="281" r:id="rId38"/>
    <p:sldId id="282" r:id="rId39"/>
    <p:sldId id="283" r:id="rId40"/>
    <p:sldId id="284" r:id="rId41"/>
    <p:sldId id="289" r:id="rId42"/>
    <p:sldId id="291" r:id="rId43"/>
    <p:sldId id="307" r:id="rId44"/>
    <p:sldId id="311" r:id="rId45"/>
    <p:sldId id="312" r:id="rId4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4AE3B4F2-536B-4846-A53B-7DF5997A69D0}">
          <p14:sldIdLst>
            <p14:sldId id="258"/>
            <p14:sldId id="306"/>
            <p14:sldId id="313"/>
            <p14:sldId id="257"/>
          </p14:sldIdLst>
        </p14:section>
        <p14:section name="PODIUM Login" id="{7B2DBB42-3CD0-4016-93D7-A7379F7BA53D}">
          <p14:sldIdLst>
            <p14:sldId id="259"/>
            <p14:sldId id="260"/>
          </p14:sldIdLst>
        </p14:section>
        <p14:section name="Welcome Page" id="{06804900-FC47-4E27-B703-476A29190A80}">
          <p14:sldIdLst>
            <p14:sldId id="261"/>
          </p14:sldIdLst>
        </p14:section>
        <p14:section name="Register/Add New Loan" id="{EEBDDD91-5900-44F1-8513-25820A77ED36}">
          <p14:sldIdLst>
            <p14:sldId id="262"/>
            <p14:sldId id="263"/>
          </p14:sldIdLst>
        </p14:section>
        <p14:section name="Manual Entry or 3.4 MISMO Upload" id="{F42E591F-4CBD-425B-87B5-72A6951D0368}">
          <p14:sldIdLst>
            <p14:sldId id="264"/>
          </p14:sldIdLst>
        </p14:section>
        <p14:section name="Quick Register - Manual Entry" id="{C48E6B36-D36F-499F-B03F-6B2AE05D0662}">
          <p14:sldIdLst>
            <p14:sldId id="265"/>
            <p14:sldId id="266"/>
          </p14:sldIdLst>
        </p14:section>
        <p14:section name="Loan Tracker" id="{9B396F5A-D3DE-4A7D-8E12-C0804C7D8A2B}">
          <p14:sldIdLst>
            <p14:sldId id="288"/>
          </p14:sldIdLst>
        </p14:section>
        <p14:section name="Loan Application" id="{F8CCCBDF-E570-49F8-B724-31E5D83EF620}">
          <p14:sldIdLst>
            <p14:sldId id="303"/>
          </p14:sldIdLst>
        </p14:section>
        <p14:section name="Input Broker Fees" id="{16549A56-3064-4F46-8A66-A94E2A85EB14}">
          <p14:sldIdLst>
            <p14:sldId id="275"/>
          </p14:sldIdLst>
        </p14:section>
        <p14:section name="Import Broker Credit" id="{C532F5CC-C52B-49A6-A1EA-3F80C2F5A9B6}">
          <p14:sldIdLst>
            <p14:sldId id="279"/>
          </p14:sldIdLst>
        </p14:section>
        <p14:section name="Product &amp; Pricing" id="{1A9E2497-5BD8-4D2E-B20B-FF4C409FF5B9}">
          <p14:sldIdLst>
            <p14:sldId id="268"/>
            <p14:sldId id="269"/>
            <p14:sldId id="271"/>
            <p14:sldId id="272"/>
            <p14:sldId id="273"/>
            <p14:sldId id="274"/>
          </p14:sldIdLst>
        </p14:section>
        <p14:section name="Upload Loan Submission Documents" id="{3F97D234-9E48-4908-99B2-4532D6FADD6D}">
          <p14:sldIdLst>
            <p14:sldId id="277"/>
            <p14:sldId id="285"/>
          </p14:sldIdLst>
        </p14:section>
        <p14:section name="Conditional Loan Approvals" id="{F7A3FDE9-B953-4869-ADA1-8E2916BC35B0}">
          <p14:sldIdLst>
            <p14:sldId id="301"/>
          </p14:sldIdLst>
        </p14:section>
        <p14:section name="Conditions &amp; Resubmission" id="{E297EEA6-0BCC-4590-88B9-78E6EA3FAA82}">
          <p14:sldIdLst>
            <p14:sldId id="316"/>
            <p14:sldId id="317"/>
            <p14:sldId id="318"/>
            <p14:sldId id="300"/>
          </p14:sldIdLst>
        </p14:section>
        <p14:section name="Services Requested" id="{330B64EB-9037-48BC-B4F2-BEB1D41AA467}">
          <p14:sldIdLst>
            <p14:sldId id="305"/>
          </p14:sldIdLst>
        </p14:section>
        <p14:section name="Data Entry" id="{93E1E202-C950-4516-B1C2-C1DEEF4ADCD3}">
          <p14:sldIdLst>
            <p14:sldId id="278"/>
          </p14:sldIdLst>
        </p14:section>
        <p14:section name="CREDIT - Pulled By Dominion" id="{79905999-F0EA-466D-90EE-DF331012D6B0}">
          <p14:sldIdLst>
            <p14:sldId id="267"/>
            <p14:sldId id="280"/>
          </p14:sldIdLst>
        </p14:section>
        <p14:section name="LOI or GFE - Registration" id="{9C10A177-18BC-43E5-B48E-EE5B60C097F6}">
          <p14:sldIdLst>
            <p14:sldId id="286"/>
          </p14:sldIdLst>
        </p14:section>
        <p14:section name="Request Early GFE" id="{3AB4BBF7-C444-42D0-9B39-1FB8992F9CC7}">
          <p14:sldIdLst>
            <p14:sldId id="276"/>
          </p14:sldIdLst>
        </p14:section>
        <p14:section name="Request LOI - Enter Date" id="{D17E3380-D2D5-44C6-B41D-622DF8206F89}">
          <p14:sldIdLst>
            <p14:sldId id="281"/>
            <p14:sldId id="282"/>
          </p14:sldIdLst>
        </p14:section>
        <p14:section name="Signed LOI - Upload" id="{931DBA2E-818C-46B9-9ECB-8E0400DBDA3B}">
          <p14:sldIdLst>
            <p14:sldId id="283"/>
            <p14:sldId id="284"/>
          </p14:sldIdLst>
        </p14:section>
        <p14:section name="Appraisal - Ordering Links" id="{B4F7BA82-C32E-42DB-B7F7-B811C0A28825}">
          <p14:sldIdLst>
            <p14:sldId id="289"/>
          </p14:sldIdLst>
        </p14:section>
        <p14:section name="Pipeline Page" id="{BA7A9401-E4B0-464A-9132-4E3DABA07CBC}">
          <p14:sldIdLst>
            <p14:sldId id="291"/>
            <p14:sldId id="307"/>
            <p14:sldId id="311"/>
            <p14:sldId id="312"/>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8305B"/>
    <a:srgbClr val="0F6DD1"/>
    <a:srgbClr val="1228C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80423FB-C3FE-467B-95D2-08378AE6D58D}" v="1" dt="2025-02-10T17:47:54.377"/>
    <p1510:client id="{F584112B-54B2-75EE-E218-5586EF3E5046}" v="47" dt="2025-02-10T16:30:04.12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2418"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microsoft.com/office/2015/10/relationships/revisionInfo" Target="revisionInfo.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tableStyles" Target="tableStyle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0" Type="http://schemas.openxmlformats.org/officeDocument/2006/relationships/slide" Target="slides/slide18.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D7F927-C95D-4B66-A4BB-E51664ABC58C}" type="datetimeFigureOut">
              <a:rPr lang="en-US" smtClean="0"/>
              <a:t>2/10/2025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469D1F9-8A04-433A-AFA6-A0F081BAE8DA}" type="slidenum">
              <a:rPr lang="en-US" smtClean="0"/>
              <a:t>‹#›</a:t>
            </a:fld>
            <a:endParaRPr lang="en-US"/>
          </a:p>
        </p:txBody>
      </p:sp>
    </p:spTree>
    <p:extLst>
      <p:ext uri="{BB962C8B-B14F-4D97-AF65-F5344CB8AC3E}">
        <p14:creationId xmlns:p14="http://schemas.microsoft.com/office/powerpoint/2010/main" val="36908608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Your Organization will populate.  Enter the Loan Officer name from the drop down in the top section for Loan Officer.  Enter the Loan Processor name from the drop down in the Loan Processor section, and if there is not Loan Processor, select the Loan Officer name again here.  Select NEXT.  The contacts entered here will receive all notifications on the loan.  If your name is not in the drop down please reach out to your company Admin who will have the ability to add LO’s and LP’s to the company account so you show in the drop down.</a:t>
            </a:r>
          </a:p>
          <a:p>
            <a:endParaRPr lang="en-US"/>
          </a:p>
        </p:txBody>
      </p:sp>
      <p:sp>
        <p:nvSpPr>
          <p:cNvPr id="4" name="Slide Number Placeholder 3"/>
          <p:cNvSpPr>
            <a:spLocks noGrp="1"/>
          </p:cNvSpPr>
          <p:nvPr>
            <p:ph type="sldNum" sz="quarter" idx="5"/>
          </p:nvPr>
        </p:nvSpPr>
        <p:spPr/>
        <p:txBody>
          <a:bodyPr/>
          <a:lstStyle/>
          <a:p>
            <a:fld id="{1469D1F9-8A04-433A-AFA6-A0F081BAE8DA}" type="slidenum">
              <a:rPr lang="en-US" smtClean="0"/>
              <a:t>9</a:t>
            </a:fld>
            <a:endParaRPr lang="en-US"/>
          </a:p>
        </p:txBody>
      </p:sp>
    </p:spTree>
    <p:extLst>
      <p:ext uri="{BB962C8B-B14F-4D97-AF65-F5344CB8AC3E}">
        <p14:creationId xmlns:p14="http://schemas.microsoft.com/office/powerpoint/2010/main" val="33430535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You have the option to upload your 3.4 MISMO file here, or select manual entry.</a:t>
            </a:r>
          </a:p>
          <a:p>
            <a:endParaRPr lang="en-US"/>
          </a:p>
        </p:txBody>
      </p:sp>
      <p:sp>
        <p:nvSpPr>
          <p:cNvPr id="4" name="Slide Number Placeholder 3"/>
          <p:cNvSpPr>
            <a:spLocks noGrp="1"/>
          </p:cNvSpPr>
          <p:nvPr>
            <p:ph type="sldNum" sz="quarter" idx="5"/>
          </p:nvPr>
        </p:nvSpPr>
        <p:spPr/>
        <p:txBody>
          <a:bodyPr/>
          <a:lstStyle/>
          <a:p>
            <a:fld id="{1469D1F9-8A04-433A-AFA6-A0F081BAE8DA}" type="slidenum">
              <a:rPr lang="en-US" smtClean="0"/>
              <a:t>10</a:t>
            </a:fld>
            <a:endParaRPr lang="en-US"/>
          </a:p>
        </p:txBody>
      </p:sp>
    </p:spTree>
    <p:extLst>
      <p:ext uri="{BB962C8B-B14F-4D97-AF65-F5344CB8AC3E}">
        <p14:creationId xmlns:p14="http://schemas.microsoft.com/office/powerpoint/2010/main" val="14103489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If you uploaded a 3.4 MISMO file then most of the fields will be completed on the Quick Register screens.  If you chose manual entry, you would complete these two screens.  Click on the Register box to complete the step.</a:t>
            </a:r>
          </a:p>
          <a:p>
            <a:endParaRPr lang="en-US"/>
          </a:p>
        </p:txBody>
      </p:sp>
      <p:sp>
        <p:nvSpPr>
          <p:cNvPr id="4" name="Slide Number Placeholder 3"/>
          <p:cNvSpPr>
            <a:spLocks noGrp="1"/>
          </p:cNvSpPr>
          <p:nvPr>
            <p:ph type="sldNum" sz="quarter" idx="5"/>
          </p:nvPr>
        </p:nvSpPr>
        <p:spPr/>
        <p:txBody>
          <a:bodyPr/>
          <a:lstStyle/>
          <a:p>
            <a:fld id="{1469D1F9-8A04-433A-AFA6-A0F081BAE8DA}" type="slidenum">
              <a:rPr lang="en-US" smtClean="0"/>
              <a:t>11</a:t>
            </a:fld>
            <a:endParaRPr lang="en-US"/>
          </a:p>
        </p:txBody>
      </p:sp>
    </p:spTree>
    <p:extLst>
      <p:ext uri="{BB962C8B-B14F-4D97-AF65-F5344CB8AC3E}">
        <p14:creationId xmlns:p14="http://schemas.microsoft.com/office/powerpoint/2010/main" val="11711244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Information that is required will show in a pop-up box for you to enter.  The fields that pop up will be driven by the information you have provided so far, either in the MISMO 3.4 file, or in your manual entry.</a:t>
            </a:r>
          </a:p>
          <a:p>
            <a:endParaRPr lang="en-US"/>
          </a:p>
        </p:txBody>
      </p:sp>
      <p:sp>
        <p:nvSpPr>
          <p:cNvPr id="4" name="Slide Number Placeholder 3"/>
          <p:cNvSpPr>
            <a:spLocks noGrp="1"/>
          </p:cNvSpPr>
          <p:nvPr>
            <p:ph type="sldNum" sz="quarter" idx="5"/>
          </p:nvPr>
        </p:nvSpPr>
        <p:spPr/>
        <p:txBody>
          <a:bodyPr/>
          <a:lstStyle/>
          <a:p>
            <a:fld id="{1469D1F9-8A04-433A-AFA6-A0F081BAE8DA}" type="slidenum">
              <a:rPr lang="en-US" smtClean="0"/>
              <a:t>12</a:t>
            </a:fld>
            <a:endParaRPr lang="en-US"/>
          </a:p>
        </p:txBody>
      </p:sp>
    </p:spTree>
    <p:extLst>
      <p:ext uri="{BB962C8B-B14F-4D97-AF65-F5344CB8AC3E}">
        <p14:creationId xmlns:p14="http://schemas.microsoft.com/office/powerpoint/2010/main" val="23890360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The Loan Tracker is displayed along the top of the page and remains visible as you move through the page options.  As each stage is completed the number will be replaced with a check mark.  This is a great way to quickly see your loan status.</a:t>
            </a:r>
          </a:p>
          <a:p>
            <a:endParaRPr lang="en-US"/>
          </a:p>
        </p:txBody>
      </p:sp>
      <p:sp>
        <p:nvSpPr>
          <p:cNvPr id="4" name="Slide Number Placeholder 3"/>
          <p:cNvSpPr>
            <a:spLocks noGrp="1"/>
          </p:cNvSpPr>
          <p:nvPr>
            <p:ph type="sldNum" sz="quarter" idx="5"/>
          </p:nvPr>
        </p:nvSpPr>
        <p:spPr/>
        <p:txBody>
          <a:bodyPr/>
          <a:lstStyle/>
          <a:p>
            <a:fld id="{1469D1F9-8A04-433A-AFA6-A0F081BAE8DA}" type="slidenum">
              <a:rPr lang="en-US" smtClean="0"/>
              <a:t>13</a:t>
            </a:fld>
            <a:endParaRPr lang="en-US"/>
          </a:p>
        </p:txBody>
      </p:sp>
    </p:spTree>
    <p:extLst>
      <p:ext uri="{BB962C8B-B14F-4D97-AF65-F5344CB8AC3E}">
        <p14:creationId xmlns:p14="http://schemas.microsoft.com/office/powerpoint/2010/main" val="38203927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Enter your Broker Fee in the box that says Broker Fees.  For your Processing Fee select additional fee box, then use the drop down to select Processing Fee, and enter the fee amount.</a:t>
            </a:r>
          </a:p>
          <a:p>
            <a:endParaRPr lang="en-US"/>
          </a:p>
        </p:txBody>
      </p:sp>
      <p:sp>
        <p:nvSpPr>
          <p:cNvPr id="4" name="Slide Number Placeholder 3"/>
          <p:cNvSpPr>
            <a:spLocks noGrp="1"/>
          </p:cNvSpPr>
          <p:nvPr>
            <p:ph type="sldNum" sz="quarter" idx="5"/>
          </p:nvPr>
        </p:nvSpPr>
        <p:spPr/>
        <p:txBody>
          <a:bodyPr/>
          <a:lstStyle/>
          <a:p>
            <a:fld id="{1469D1F9-8A04-433A-AFA6-A0F081BAE8DA}" type="slidenum">
              <a:rPr lang="en-US" smtClean="0"/>
              <a:t>15</a:t>
            </a:fld>
            <a:endParaRPr lang="en-US"/>
          </a:p>
        </p:txBody>
      </p:sp>
    </p:spTree>
    <p:extLst>
      <p:ext uri="{BB962C8B-B14F-4D97-AF65-F5344CB8AC3E}">
        <p14:creationId xmlns:p14="http://schemas.microsoft.com/office/powerpoint/2010/main" val="9444938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Select credit provider in the drop down.  Select Reissue Credit.  Enter the credit report reference number that you are importing.  Enter your credentials for your credit vendor.  We do not have access to your credentials or what your credit vendor requires for you to input in the Provider Details.  If you want to save your credentials you can check the Save Login Information box.  Select the Reissue Credit box.  The system will ask you if you want to import all liabilities or only liabilities with balances.</a:t>
            </a:r>
          </a:p>
          <a:p>
            <a:endParaRPr lang="en-US"/>
          </a:p>
        </p:txBody>
      </p:sp>
      <p:sp>
        <p:nvSpPr>
          <p:cNvPr id="4" name="Slide Number Placeholder 3"/>
          <p:cNvSpPr>
            <a:spLocks noGrp="1"/>
          </p:cNvSpPr>
          <p:nvPr>
            <p:ph type="sldNum" sz="quarter" idx="5"/>
          </p:nvPr>
        </p:nvSpPr>
        <p:spPr/>
        <p:txBody>
          <a:bodyPr/>
          <a:lstStyle/>
          <a:p>
            <a:fld id="{1469D1F9-8A04-433A-AFA6-A0F081BAE8DA}" type="slidenum">
              <a:rPr lang="en-US" smtClean="0"/>
              <a:t>16</a:t>
            </a:fld>
            <a:endParaRPr lang="en-US"/>
          </a:p>
        </p:txBody>
      </p:sp>
    </p:spTree>
    <p:extLst>
      <p:ext uri="{BB962C8B-B14F-4D97-AF65-F5344CB8AC3E}">
        <p14:creationId xmlns:p14="http://schemas.microsoft.com/office/powerpoint/2010/main" val="38157181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Upload all Submission Documents into the Loan Submission or Conditions Docs bucket</a:t>
            </a:r>
          </a:p>
          <a:p>
            <a:endParaRPr lang="en-US"/>
          </a:p>
        </p:txBody>
      </p:sp>
      <p:sp>
        <p:nvSpPr>
          <p:cNvPr id="4" name="Slide Number Placeholder 3"/>
          <p:cNvSpPr>
            <a:spLocks noGrp="1"/>
          </p:cNvSpPr>
          <p:nvPr>
            <p:ph type="sldNum" sz="quarter" idx="5"/>
          </p:nvPr>
        </p:nvSpPr>
        <p:spPr/>
        <p:txBody>
          <a:bodyPr/>
          <a:lstStyle/>
          <a:p>
            <a:fld id="{1469D1F9-8A04-433A-AFA6-A0F081BAE8DA}" type="slidenum">
              <a:rPr lang="en-US" smtClean="0"/>
              <a:t>23</a:t>
            </a:fld>
            <a:endParaRPr lang="en-US"/>
          </a:p>
        </p:txBody>
      </p:sp>
    </p:spTree>
    <p:extLst>
      <p:ext uri="{BB962C8B-B14F-4D97-AF65-F5344CB8AC3E}">
        <p14:creationId xmlns:p14="http://schemas.microsoft.com/office/powerpoint/2010/main" val="13431025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Any additional fields will pop up that need to be completed prior to submitting the loan, including one to confirm date LOI was signed.  Complete all fields that pop up and select SAVE.    The file will show a submitted message once the submission is complete.</a:t>
            </a:r>
          </a:p>
          <a:p>
            <a:endParaRPr lang="en-US"/>
          </a:p>
        </p:txBody>
      </p:sp>
      <p:sp>
        <p:nvSpPr>
          <p:cNvPr id="4" name="Slide Number Placeholder 3"/>
          <p:cNvSpPr>
            <a:spLocks noGrp="1"/>
          </p:cNvSpPr>
          <p:nvPr>
            <p:ph type="sldNum" sz="quarter" idx="5"/>
          </p:nvPr>
        </p:nvSpPr>
        <p:spPr/>
        <p:txBody>
          <a:bodyPr/>
          <a:lstStyle/>
          <a:p>
            <a:fld id="{1469D1F9-8A04-433A-AFA6-A0F081BAE8DA}" type="slidenum">
              <a:rPr lang="en-US" smtClean="0"/>
              <a:t>24</a:t>
            </a:fld>
            <a:endParaRPr lang="en-US"/>
          </a:p>
        </p:txBody>
      </p:sp>
    </p:spTree>
    <p:extLst>
      <p:ext uri="{BB962C8B-B14F-4D97-AF65-F5344CB8AC3E}">
        <p14:creationId xmlns:p14="http://schemas.microsoft.com/office/powerpoint/2010/main" val="36663620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B44838E-A6C7-40D2-A48B-66DCAE4E6BA5}" type="slidenum">
              <a:rPr lang="en-US" smtClean="0"/>
              <a:t>29</a:t>
            </a:fld>
            <a:endParaRPr lang="en-US"/>
          </a:p>
        </p:txBody>
      </p:sp>
    </p:spTree>
    <p:extLst>
      <p:ext uri="{BB962C8B-B14F-4D97-AF65-F5344CB8AC3E}">
        <p14:creationId xmlns:p14="http://schemas.microsoft.com/office/powerpoint/2010/main" val="40168955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Select Data Entry if you do not have a 3.4 MISMO file, which will route your loan internally for Data Entry of your loan application.  If your company is not set up for Da</a:t>
            </a:r>
          </a:p>
          <a:p>
            <a:endParaRPr lang="en-US"/>
          </a:p>
          <a:p>
            <a:endParaRPr lang="en-US"/>
          </a:p>
        </p:txBody>
      </p:sp>
      <p:sp>
        <p:nvSpPr>
          <p:cNvPr id="4" name="Slide Number Placeholder 3"/>
          <p:cNvSpPr>
            <a:spLocks noGrp="1"/>
          </p:cNvSpPr>
          <p:nvPr>
            <p:ph type="sldNum" sz="quarter" idx="5"/>
          </p:nvPr>
        </p:nvSpPr>
        <p:spPr/>
        <p:txBody>
          <a:bodyPr/>
          <a:lstStyle/>
          <a:p>
            <a:fld id="{1469D1F9-8A04-433A-AFA6-A0F081BAE8DA}" type="slidenum">
              <a:rPr lang="en-US" smtClean="0"/>
              <a:t>31</a:t>
            </a:fld>
            <a:endParaRPr lang="en-US"/>
          </a:p>
        </p:txBody>
      </p:sp>
    </p:spTree>
    <p:extLst>
      <p:ext uri="{BB962C8B-B14F-4D97-AF65-F5344CB8AC3E}">
        <p14:creationId xmlns:p14="http://schemas.microsoft.com/office/powerpoint/2010/main" val="17592255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Select Broker – your borrower credit report has been pulled by you under your company name.</a:t>
            </a:r>
          </a:p>
          <a:p>
            <a:endParaRPr lang="en-US"/>
          </a:p>
        </p:txBody>
      </p:sp>
      <p:sp>
        <p:nvSpPr>
          <p:cNvPr id="4" name="Slide Number Placeholder 3"/>
          <p:cNvSpPr>
            <a:spLocks noGrp="1"/>
          </p:cNvSpPr>
          <p:nvPr>
            <p:ph type="sldNum" sz="quarter" idx="5"/>
          </p:nvPr>
        </p:nvSpPr>
        <p:spPr/>
        <p:txBody>
          <a:bodyPr/>
          <a:lstStyle/>
          <a:p>
            <a:fld id="{1469D1F9-8A04-433A-AFA6-A0F081BAE8DA}" type="slidenum">
              <a:rPr lang="en-US" smtClean="0"/>
              <a:t>32</a:t>
            </a:fld>
            <a:endParaRPr lang="en-US"/>
          </a:p>
        </p:txBody>
      </p:sp>
    </p:spTree>
    <p:extLst>
      <p:ext uri="{BB962C8B-B14F-4D97-AF65-F5344CB8AC3E}">
        <p14:creationId xmlns:p14="http://schemas.microsoft.com/office/powerpoint/2010/main" val="10961135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For Dominion to pull credit – upload the completed and signed credit authorization to the Credit Report Authorization bucket.  Once uploaded and Saved we intake desk will be notified to pull the credit report into the loan file.</a:t>
            </a:r>
          </a:p>
          <a:p>
            <a:endParaRPr lang="en-US"/>
          </a:p>
        </p:txBody>
      </p:sp>
      <p:sp>
        <p:nvSpPr>
          <p:cNvPr id="4" name="Slide Number Placeholder 3"/>
          <p:cNvSpPr>
            <a:spLocks noGrp="1"/>
          </p:cNvSpPr>
          <p:nvPr>
            <p:ph type="sldNum" sz="quarter" idx="5"/>
          </p:nvPr>
        </p:nvSpPr>
        <p:spPr/>
        <p:txBody>
          <a:bodyPr/>
          <a:lstStyle/>
          <a:p>
            <a:fld id="{1469D1F9-8A04-433A-AFA6-A0F081BAE8DA}" type="slidenum">
              <a:rPr lang="en-US" smtClean="0"/>
              <a:t>33</a:t>
            </a:fld>
            <a:endParaRPr lang="en-US"/>
          </a:p>
        </p:txBody>
      </p:sp>
    </p:spTree>
    <p:extLst>
      <p:ext uri="{BB962C8B-B14F-4D97-AF65-F5344CB8AC3E}">
        <p14:creationId xmlns:p14="http://schemas.microsoft.com/office/powerpoint/2010/main" val="34167470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If your account is set up for the option for LOI or GFE on business purpose loans, then you will be given the option to select if you want a GFE or an LOI for this loan transaction.  If the Estimated Closing Date field is empty, then add it here and then select SAVE.  </a:t>
            </a:r>
          </a:p>
          <a:p>
            <a:endParaRPr lang="en-US"/>
          </a:p>
        </p:txBody>
      </p:sp>
      <p:sp>
        <p:nvSpPr>
          <p:cNvPr id="4" name="Slide Number Placeholder 3"/>
          <p:cNvSpPr>
            <a:spLocks noGrp="1"/>
          </p:cNvSpPr>
          <p:nvPr>
            <p:ph type="sldNum" sz="quarter" idx="5"/>
          </p:nvPr>
        </p:nvSpPr>
        <p:spPr/>
        <p:txBody>
          <a:bodyPr/>
          <a:lstStyle/>
          <a:p>
            <a:fld id="{1469D1F9-8A04-433A-AFA6-A0F081BAE8DA}" type="slidenum">
              <a:rPr lang="en-US" smtClean="0"/>
              <a:t>34</a:t>
            </a:fld>
            <a:endParaRPr lang="en-US"/>
          </a:p>
        </p:txBody>
      </p:sp>
    </p:spTree>
    <p:extLst>
      <p:ext uri="{BB962C8B-B14F-4D97-AF65-F5344CB8AC3E}">
        <p14:creationId xmlns:p14="http://schemas.microsoft.com/office/powerpoint/2010/main" val="29178067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If your account is set up for a GFE you have the option to request one her by clicking on the Request Loan Estimate box – the request goes to the disclosure desk and the fees are greyed out on this screen.  If you want the GFE to go out with initial loan disclosures you do not have to do anything – do not select Request Loan Estimate – once your loan is moved to Underwriting it will simultaneously go to the disclosure que for initial disclosures to be sent out.</a:t>
            </a:r>
          </a:p>
          <a:p>
            <a:endParaRPr lang="en-US"/>
          </a:p>
        </p:txBody>
      </p:sp>
      <p:sp>
        <p:nvSpPr>
          <p:cNvPr id="4" name="Slide Number Placeholder 3"/>
          <p:cNvSpPr>
            <a:spLocks noGrp="1"/>
          </p:cNvSpPr>
          <p:nvPr>
            <p:ph type="sldNum" sz="quarter" idx="5"/>
          </p:nvPr>
        </p:nvSpPr>
        <p:spPr/>
        <p:txBody>
          <a:bodyPr/>
          <a:lstStyle/>
          <a:p>
            <a:fld id="{1469D1F9-8A04-433A-AFA6-A0F081BAE8DA}" type="slidenum">
              <a:rPr lang="en-US" smtClean="0"/>
              <a:t>35</a:t>
            </a:fld>
            <a:endParaRPr lang="en-US"/>
          </a:p>
        </p:txBody>
      </p:sp>
    </p:spTree>
    <p:extLst>
      <p:ext uri="{BB962C8B-B14F-4D97-AF65-F5344CB8AC3E}">
        <p14:creationId xmlns:p14="http://schemas.microsoft.com/office/powerpoint/2010/main" val="1832225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Select LOI option, and LOI Request Date.  Select NEXT</a:t>
            </a:r>
          </a:p>
          <a:p>
            <a:endParaRPr lang="en-US"/>
          </a:p>
        </p:txBody>
      </p:sp>
      <p:sp>
        <p:nvSpPr>
          <p:cNvPr id="4" name="Slide Number Placeholder 3"/>
          <p:cNvSpPr>
            <a:spLocks noGrp="1"/>
          </p:cNvSpPr>
          <p:nvPr>
            <p:ph type="sldNum" sz="quarter" idx="5"/>
          </p:nvPr>
        </p:nvSpPr>
        <p:spPr/>
        <p:txBody>
          <a:bodyPr/>
          <a:lstStyle/>
          <a:p>
            <a:fld id="{1469D1F9-8A04-433A-AFA6-A0F081BAE8DA}" type="slidenum">
              <a:rPr lang="en-US" smtClean="0"/>
              <a:t>36</a:t>
            </a:fld>
            <a:endParaRPr lang="en-US"/>
          </a:p>
        </p:txBody>
      </p:sp>
    </p:spTree>
    <p:extLst>
      <p:ext uri="{BB962C8B-B14F-4D97-AF65-F5344CB8AC3E}">
        <p14:creationId xmlns:p14="http://schemas.microsoft.com/office/powerpoint/2010/main" val="244403668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Upload the borrower signed LOI into the LETTER OF INTENT bucket.  Loans with an LOI can not be submitted without the signed LOI uploaded, and the date the LOI was signed would need to be input </a:t>
            </a:r>
          </a:p>
          <a:p>
            <a:endParaRPr lang="en-US"/>
          </a:p>
        </p:txBody>
      </p:sp>
      <p:sp>
        <p:nvSpPr>
          <p:cNvPr id="4" name="Slide Number Placeholder 3"/>
          <p:cNvSpPr>
            <a:spLocks noGrp="1"/>
          </p:cNvSpPr>
          <p:nvPr>
            <p:ph type="sldNum" sz="quarter" idx="5"/>
          </p:nvPr>
        </p:nvSpPr>
        <p:spPr/>
        <p:txBody>
          <a:bodyPr/>
          <a:lstStyle/>
          <a:p>
            <a:fld id="{1469D1F9-8A04-433A-AFA6-A0F081BAE8DA}" type="slidenum">
              <a:rPr lang="en-US" smtClean="0"/>
              <a:t>38</a:t>
            </a:fld>
            <a:endParaRPr lang="en-US"/>
          </a:p>
        </p:txBody>
      </p:sp>
    </p:spTree>
    <p:extLst>
      <p:ext uri="{BB962C8B-B14F-4D97-AF65-F5344CB8AC3E}">
        <p14:creationId xmlns:p14="http://schemas.microsoft.com/office/powerpoint/2010/main" val="14640531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When you submit the loan, after uploading the signed LOI, you will be prompted in a pop-up box to enter the LOI signed information, and you would select YES in the drop down.  This field can also be located on the additional information page, if you want to input that the LOI is signed but are not wanting to submit the loan yet.</a:t>
            </a:r>
          </a:p>
          <a:p>
            <a:endParaRPr lang="en-US"/>
          </a:p>
        </p:txBody>
      </p:sp>
      <p:sp>
        <p:nvSpPr>
          <p:cNvPr id="4" name="Slide Number Placeholder 3"/>
          <p:cNvSpPr>
            <a:spLocks noGrp="1"/>
          </p:cNvSpPr>
          <p:nvPr>
            <p:ph type="sldNum" sz="quarter" idx="5"/>
          </p:nvPr>
        </p:nvSpPr>
        <p:spPr/>
        <p:txBody>
          <a:bodyPr/>
          <a:lstStyle/>
          <a:p>
            <a:fld id="{1469D1F9-8A04-433A-AFA6-A0F081BAE8DA}" type="slidenum">
              <a:rPr lang="en-US" smtClean="0"/>
              <a:t>39</a:t>
            </a:fld>
            <a:endParaRPr lang="en-US"/>
          </a:p>
        </p:txBody>
      </p:sp>
    </p:spTree>
    <p:extLst>
      <p:ext uri="{BB962C8B-B14F-4D97-AF65-F5344CB8AC3E}">
        <p14:creationId xmlns:p14="http://schemas.microsoft.com/office/powerpoint/2010/main" val="408849160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At the top of your page, you will see Appraisal Request.  You can select the AMC in the drop down and will be taken to their web site where you can log in with your own AMC credentials.  When you place your appraisal order you will select Dominion in the Lender drop down.</a:t>
            </a:r>
          </a:p>
          <a:p>
            <a:endParaRPr lang="en-US"/>
          </a:p>
        </p:txBody>
      </p:sp>
      <p:sp>
        <p:nvSpPr>
          <p:cNvPr id="4" name="Slide Number Placeholder 3"/>
          <p:cNvSpPr>
            <a:spLocks noGrp="1"/>
          </p:cNvSpPr>
          <p:nvPr>
            <p:ph type="sldNum" sz="quarter" idx="5"/>
          </p:nvPr>
        </p:nvSpPr>
        <p:spPr/>
        <p:txBody>
          <a:bodyPr/>
          <a:lstStyle/>
          <a:p>
            <a:fld id="{1469D1F9-8A04-433A-AFA6-A0F081BAE8DA}" type="slidenum">
              <a:rPr lang="en-US" smtClean="0"/>
              <a:t>40</a:t>
            </a:fld>
            <a:endParaRPr lang="en-US"/>
          </a:p>
        </p:txBody>
      </p:sp>
    </p:spTree>
    <p:extLst>
      <p:ext uri="{BB962C8B-B14F-4D97-AF65-F5344CB8AC3E}">
        <p14:creationId xmlns:p14="http://schemas.microsoft.com/office/powerpoint/2010/main" val="41303236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Your Pipeline Page allows you to sort your loans and also search your loans by loan number and also by borrower name.</a:t>
            </a:r>
          </a:p>
          <a:p>
            <a:endParaRPr lang="en-US"/>
          </a:p>
        </p:txBody>
      </p:sp>
      <p:sp>
        <p:nvSpPr>
          <p:cNvPr id="4" name="Slide Number Placeholder 3"/>
          <p:cNvSpPr>
            <a:spLocks noGrp="1"/>
          </p:cNvSpPr>
          <p:nvPr>
            <p:ph type="sldNum" sz="quarter" idx="5"/>
          </p:nvPr>
        </p:nvSpPr>
        <p:spPr/>
        <p:txBody>
          <a:bodyPr/>
          <a:lstStyle/>
          <a:p>
            <a:fld id="{1469D1F9-8A04-433A-AFA6-A0F081BAE8DA}" type="slidenum">
              <a:rPr lang="en-US" smtClean="0"/>
              <a:t>41</a:t>
            </a:fld>
            <a:endParaRPr lang="en-US"/>
          </a:p>
        </p:txBody>
      </p:sp>
    </p:spTree>
    <p:extLst>
      <p:ext uri="{BB962C8B-B14F-4D97-AF65-F5344CB8AC3E}">
        <p14:creationId xmlns:p14="http://schemas.microsoft.com/office/powerpoint/2010/main" val="202082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140AED-08C6-9AD6-8BAE-D438C746BA9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DED623F-065F-0D4E-FADF-41957E0A5DF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5" name="Footer Placeholder 4">
            <a:extLst>
              <a:ext uri="{FF2B5EF4-FFF2-40B4-BE49-F238E27FC236}">
                <a16:creationId xmlns:a16="http://schemas.microsoft.com/office/drawing/2014/main" id="{F5714CFF-CF4F-CB09-4B0B-9E7F666B5D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783E004-241B-91DE-2265-510D3E21B2D3}"/>
              </a:ext>
            </a:extLst>
          </p:cNvPr>
          <p:cNvSpPr>
            <a:spLocks noGrp="1"/>
          </p:cNvSpPr>
          <p:nvPr>
            <p:ph type="sldNum" sz="quarter" idx="12"/>
          </p:nvPr>
        </p:nvSpPr>
        <p:spPr>
          <a:xfrm>
            <a:off x="468464" y="6356349"/>
            <a:ext cx="2743200" cy="365125"/>
          </a:xfrm>
          <a:prstGeom prst="rect">
            <a:avLst/>
          </a:prstGeom>
        </p:spPr>
        <p:txBody>
          <a:bodyPr/>
          <a:lstStyle/>
          <a:p>
            <a:fld id="{041E616D-8C89-4AEA-A23D-897903E9B2C2}" type="slidenum">
              <a:rPr lang="en-US" smtClean="0"/>
              <a:t>‹#›</a:t>
            </a:fld>
            <a:endParaRPr lang="en-US"/>
          </a:p>
        </p:txBody>
      </p:sp>
    </p:spTree>
    <p:extLst>
      <p:ext uri="{BB962C8B-B14F-4D97-AF65-F5344CB8AC3E}">
        <p14:creationId xmlns:p14="http://schemas.microsoft.com/office/powerpoint/2010/main" val="17224284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EE8EB2-D9F8-0D25-792E-6D46B91143B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100D742-B7E0-A8B6-B1C7-CF93436690A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658C36FC-6B6E-29F6-1A58-3E88E0B7475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229D3E6-DCBB-2EAE-EAAD-379BD4D04886}"/>
              </a:ext>
            </a:extLst>
          </p:cNvPr>
          <p:cNvSpPr>
            <a:spLocks noGrp="1"/>
          </p:cNvSpPr>
          <p:nvPr>
            <p:ph type="sldNum" sz="quarter" idx="12"/>
          </p:nvPr>
        </p:nvSpPr>
        <p:spPr>
          <a:xfrm>
            <a:off x="838200" y="6356349"/>
            <a:ext cx="2743200" cy="365125"/>
          </a:xfrm>
          <a:prstGeom prst="rect">
            <a:avLst/>
          </a:prstGeom>
        </p:spPr>
        <p:txBody>
          <a:bodyPr/>
          <a:lstStyle/>
          <a:p>
            <a:fld id="{041E616D-8C89-4AEA-A23D-897903E9B2C2}" type="slidenum">
              <a:rPr lang="en-US" smtClean="0"/>
              <a:t>‹#›</a:t>
            </a:fld>
            <a:endParaRPr lang="en-US"/>
          </a:p>
        </p:txBody>
      </p:sp>
    </p:spTree>
    <p:extLst>
      <p:ext uri="{BB962C8B-B14F-4D97-AF65-F5344CB8AC3E}">
        <p14:creationId xmlns:p14="http://schemas.microsoft.com/office/powerpoint/2010/main" val="36456077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AF033A-700D-589C-A527-D4A9A48B8FEB}"/>
              </a:ext>
            </a:extLst>
          </p:cNvPr>
          <p:cNvSpPr>
            <a:spLocks noGrp="1"/>
          </p:cNvSpPr>
          <p:nvPr>
            <p:ph type="title"/>
          </p:nvPr>
        </p:nvSpPr>
        <p:spPr/>
        <p:txBody>
          <a:bodyPr/>
          <a:lstStyle/>
          <a:p>
            <a:r>
              <a:rPr lang="en-US"/>
              <a:t>Click to edit Master title style</a:t>
            </a:r>
          </a:p>
        </p:txBody>
      </p:sp>
      <p:sp>
        <p:nvSpPr>
          <p:cNvPr id="4" name="Footer Placeholder 3">
            <a:extLst>
              <a:ext uri="{FF2B5EF4-FFF2-40B4-BE49-F238E27FC236}">
                <a16:creationId xmlns:a16="http://schemas.microsoft.com/office/drawing/2014/main" id="{779F60CC-60CF-7735-5F50-4BFEDE7FC60F}"/>
              </a:ext>
            </a:extLst>
          </p:cNvPr>
          <p:cNvSpPr>
            <a:spLocks noGrp="1"/>
          </p:cNvSpPr>
          <p:nvPr>
            <p:ph type="ftr" sz="quarter" idx="11"/>
          </p:nvPr>
        </p:nvSpPr>
        <p:spPr/>
        <p:txBody>
          <a:bodyPr/>
          <a:lstStyle/>
          <a:p>
            <a:endParaRPr lang="en-US"/>
          </a:p>
        </p:txBody>
      </p:sp>
      <p:sp>
        <p:nvSpPr>
          <p:cNvPr id="5" name="Slide Number Placeholder 5">
            <a:extLst>
              <a:ext uri="{FF2B5EF4-FFF2-40B4-BE49-F238E27FC236}">
                <a16:creationId xmlns:a16="http://schemas.microsoft.com/office/drawing/2014/main" id="{1B2CCBD6-519C-CFB2-C0BB-6F6517F47C3F}"/>
              </a:ext>
            </a:extLst>
          </p:cNvPr>
          <p:cNvSpPr>
            <a:spLocks noGrp="1"/>
          </p:cNvSpPr>
          <p:nvPr>
            <p:ph type="sldNum" sz="quarter" idx="12"/>
          </p:nvPr>
        </p:nvSpPr>
        <p:spPr>
          <a:xfrm>
            <a:off x="838200" y="6356349"/>
            <a:ext cx="2743200" cy="365125"/>
          </a:xfrm>
          <a:prstGeom prst="rect">
            <a:avLst/>
          </a:prstGeom>
        </p:spPr>
        <p:txBody>
          <a:bodyPr/>
          <a:lstStyle/>
          <a:p>
            <a:fld id="{041E616D-8C89-4AEA-A23D-897903E9B2C2}" type="slidenum">
              <a:rPr lang="en-US" smtClean="0"/>
              <a:t>‹#›</a:t>
            </a:fld>
            <a:endParaRPr lang="en-US"/>
          </a:p>
        </p:txBody>
      </p:sp>
    </p:spTree>
    <p:extLst>
      <p:ext uri="{BB962C8B-B14F-4D97-AF65-F5344CB8AC3E}">
        <p14:creationId xmlns:p14="http://schemas.microsoft.com/office/powerpoint/2010/main" val="12287659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F59CC0-097B-2681-9C86-C0C8FD9BD68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12CEA47-03BF-3227-6B10-2345D089099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5" name="Footer Placeholder 4">
            <a:extLst>
              <a:ext uri="{FF2B5EF4-FFF2-40B4-BE49-F238E27FC236}">
                <a16:creationId xmlns:a16="http://schemas.microsoft.com/office/drawing/2014/main" id="{9E384582-DA6D-F924-7BE6-3D1A14F16680}"/>
              </a:ext>
            </a:extLst>
          </p:cNvPr>
          <p:cNvSpPr>
            <a:spLocks noGrp="1"/>
          </p:cNvSpPr>
          <p:nvPr>
            <p:ph type="ftr" sz="quarter" idx="11"/>
          </p:nvPr>
        </p:nvSpPr>
        <p:spPr/>
        <p:txBody>
          <a:bodyPr/>
          <a:lstStyle/>
          <a:p>
            <a:endParaRPr lang="en-US"/>
          </a:p>
        </p:txBody>
      </p:sp>
      <p:sp>
        <p:nvSpPr>
          <p:cNvPr id="7" name="Slide Number Placeholder 5">
            <a:extLst>
              <a:ext uri="{FF2B5EF4-FFF2-40B4-BE49-F238E27FC236}">
                <a16:creationId xmlns:a16="http://schemas.microsoft.com/office/drawing/2014/main" id="{A5EDF4C7-3750-5254-979F-231DD8BCE950}"/>
              </a:ext>
            </a:extLst>
          </p:cNvPr>
          <p:cNvSpPr txBox="1">
            <a:spLocks/>
          </p:cNvSpPr>
          <p:nvPr userDrawn="1"/>
        </p:nvSpPr>
        <p:spPr>
          <a:xfrm>
            <a:off x="838200" y="6356349"/>
            <a:ext cx="2743200" cy="365125"/>
          </a:xfrm>
          <a:prstGeom prst="rect">
            <a:avLst/>
          </a:prstGeom>
        </p:spPr>
        <p:txBody>
          <a:bodyPr/>
          <a:lstStyle>
            <a:defPPr>
              <a:defRPr lang="en-US"/>
            </a:defPPr>
            <a:lvl1pPr marL="0" algn="l" defTabSz="914400" rtl="0" eaLnBrk="1" latinLnBrk="0" hangingPunct="1">
              <a:defRPr sz="1200" kern="1200">
                <a:solidFill>
                  <a:srgbClr val="08305B"/>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41E616D-8C89-4AEA-A23D-897903E9B2C2}" type="slidenum">
              <a:rPr lang="en-US" smtClean="0"/>
              <a:pPr/>
              <a:t>‹#›</a:t>
            </a:fld>
            <a:endParaRPr lang="en-US"/>
          </a:p>
        </p:txBody>
      </p:sp>
    </p:spTree>
    <p:extLst>
      <p:ext uri="{BB962C8B-B14F-4D97-AF65-F5344CB8AC3E}">
        <p14:creationId xmlns:p14="http://schemas.microsoft.com/office/powerpoint/2010/main" val="27721348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99F972-5EE7-0C17-448D-1EB39B6B41C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4B168A3-B38C-6A0F-596D-BB32182C73E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155E6AA-1828-8051-FA41-AB060962880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042B37AE-19C2-6F7B-3F67-FD09CE848D22}"/>
              </a:ext>
            </a:extLst>
          </p:cNvPr>
          <p:cNvSpPr>
            <a:spLocks noGrp="1"/>
          </p:cNvSpPr>
          <p:nvPr>
            <p:ph type="ftr" sz="quarter" idx="11"/>
          </p:nvPr>
        </p:nvSpPr>
        <p:spPr/>
        <p:txBody>
          <a:bodyPr/>
          <a:lstStyle/>
          <a:p>
            <a:endParaRPr lang="en-US"/>
          </a:p>
        </p:txBody>
      </p:sp>
      <p:sp>
        <p:nvSpPr>
          <p:cNvPr id="8" name="Slide Number Placeholder 5">
            <a:extLst>
              <a:ext uri="{FF2B5EF4-FFF2-40B4-BE49-F238E27FC236}">
                <a16:creationId xmlns:a16="http://schemas.microsoft.com/office/drawing/2014/main" id="{EB72CEEB-9F31-BE02-AA76-D0F047AF265B}"/>
              </a:ext>
            </a:extLst>
          </p:cNvPr>
          <p:cNvSpPr txBox="1">
            <a:spLocks/>
          </p:cNvSpPr>
          <p:nvPr userDrawn="1"/>
        </p:nvSpPr>
        <p:spPr>
          <a:xfrm>
            <a:off x="838200" y="6356349"/>
            <a:ext cx="2743200" cy="365125"/>
          </a:xfrm>
          <a:prstGeom prst="rect">
            <a:avLst/>
          </a:prstGeom>
        </p:spPr>
        <p:txBody>
          <a:bodyPr/>
          <a:lstStyle>
            <a:defPPr>
              <a:defRPr lang="en-US"/>
            </a:defPPr>
            <a:lvl1pPr marL="0" algn="l" defTabSz="914400" rtl="0" eaLnBrk="1" latinLnBrk="0" hangingPunct="1">
              <a:defRPr sz="1200" kern="1200">
                <a:solidFill>
                  <a:srgbClr val="08305B"/>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41E616D-8C89-4AEA-A23D-897903E9B2C2}" type="slidenum">
              <a:rPr lang="en-US" smtClean="0"/>
              <a:pPr/>
              <a:t>‹#›</a:t>
            </a:fld>
            <a:endParaRPr lang="en-US"/>
          </a:p>
        </p:txBody>
      </p:sp>
    </p:spTree>
    <p:extLst>
      <p:ext uri="{BB962C8B-B14F-4D97-AF65-F5344CB8AC3E}">
        <p14:creationId xmlns:p14="http://schemas.microsoft.com/office/powerpoint/2010/main" val="14667896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AC96C7-9200-6CBE-46FC-855724D60D5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C4F0B90-1B16-20A9-863E-61A95743BE1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244AE24-C42F-15E1-C60B-53BE45182AE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FFCBD78-FF1D-3955-3A14-257322A6068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A86C4AB-13B9-5D66-AAA0-2D18CA10A5D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0F5F7000-D71F-7614-C7E2-C9C940FEED8B}"/>
              </a:ext>
            </a:extLst>
          </p:cNvPr>
          <p:cNvSpPr>
            <a:spLocks noGrp="1"/>
          </p:cNvSpPr>
          <p:nvPr>
            <p:ph type="ftr" sz="quarter" idx="11"/>
          </p:nvPr>
        </p:nvSpPr>
        <p:spPr/>
        <p:txBody>
          <a:bodyPr/>
          <a:lstStyle/>
          <a:p>
            <a:endParaRPr lang="en-US"/>
          </a:p>
        </p:txBody>
      </p:sp>
      <p:sp>
        <p:nvSpPr>
          <p:cNvPr id="10" name="Slide Number Placeholder 5">
            <a:extLst>
              <a:ext uri="{FF2B5EF4-FFF2-40B4-BE49-F238E27FC236}">
                <a16:creationId xmlns:a16="http://schemas.microsoft.com/office/drawing/2014/main" id="{23F81BBD-3D6C-6B4C-25C8-D290F57F6C71}"/>
              </a:ext>
            </a:extLst>
          </p:cNvPr>
          <p:cNvSpPr txBox="1">
            <a:spLocks/>
          </p:cNvSpPr>
          <p:nvPr userDrawn="1"/>
        </p:nvSpPr>
        <p:spPr>
          <a:xfrm>
            <a:off x="838200" y="6356349"/>
            <a:ext cx="2743200" cy="365125"/>
          </a:xfrm>
          <a:prstGeom prst="rect">
            <a:avLst/>
          </a:prstGeom>
        </p:spPr>
        <p:txBody>
          <a:bodyPr/>
          <a:lstStyle>
            <a:defPPr>
              <a:defRPr lang="en-US"/>
            </a:defPPr>
            <a:lvl1pPr marL="0" algn="l" defTabSz="914400" rtl="0" eaLnBrk="1" latinLnBrk="0" hangingPunct="1">
              <a:defRPr sz="1200" kern="1200">
                <a:solidFill>
                  <a:srgbClr val="08305B"/>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41E616D-8C89-4AEA-A23D-897903E9B2C2}" type="slidenum">
              <a:rPr lang="en-US" smtClean="0"/>
              <a:pPr/>
              <a:t>‹#›</a:t>
            </a:fld>
            <a:endParaRPr lang="en-US"/>
          </a:p>
        </p:txBody>
      </p:sp>
    </p:spTree>
    <p:extLst>
      <p:ext uri="{BB962C8B-B14F-4D97-AF65-F5344CB8AC3E}">
        <p14:creationId xmlns:p14="http://schemas.microsoft.com/office/powerpoint/2010/main" val="37359367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A0D44B-E17A-031F-AEEF-A820F066DB46}"/>
              </a:ext>
            </a:extLst>
          </p:cNvPr>
          <p:cNvSpPr>
            <a:spLocks noGrp="1"/>
          </p:cNvSpPr>
          <p:nvPr>
            <p:ph type="title"/>
          </p:nvPr>
        </p:nvSpPr>
        <p:spPr/>
        <p:txBody>
          <a:bodyPr/>
          <a:lstStyle/>
          <a:p>
            <a:r>
              <a:rPr lang="en-US"/>
              <a:t>Click to edit Master title style</a:t>
            </a:r>
          </a:p>
        </p:txBody>
      </p:sp>
      <p:sp>
        <p:nvSpPr>
          <p:cNvPr id="4" name="Footer Placeholder 3">
            <a:extLst>
              <a:ext uri="{FF2B5EF4-FFF2-40B4-BE49-F238E27FC236}">
                <a16:creationId xmlns:a16="http://schemas.microsoft.com/office/drawing/2014/main" id="{005A8E51-3BC4-D792-6ADB-BFCD81B8BC6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4506D14-E2B4-FA75-1789-267E0099CE6F}"/>
              </a:ext>
            </a:extLst>
          </p:cNvPr>
          <p:cNvSpPr>
            <a:spLocks noGrp="1"/>
          </p:cNvSpPr>
          <p:nvPr>
            <p:ph type="sldNum" sz="quarter" idx="12"/>
          </p:nvPr>
        </p:nvSpPr>
        <p:spPr>
          <a:xfrm>
            <a:off x="838200" y="6356349"/>
            <a:ext cx="2743200" cy="365125"/>
          </a:xfrm>
          <a:prstGeom prst="rect">
            <a:avLst/>
          </a:prstGeom>
        </p:spPr>
        <p:txBody>
          <a:bodyPr/>
          <a:lstStyle/>
          <a:p>
            <a:fld id="{041E616D-8C89-4AEA-A23D-897903E9B2C2}" type="slidenum">
              <a:rPr lang="en-US" smtClean="0"/>
              <a:t>‹#›</a:t>
            </a:fld>
            <a:endParaRPr lang="en-US"/>
          </a:p>
        </p:txBody>
      </p:sp>
    </p:spTree>
    <p:extLst>
      <p:ext uri="{BB962C8B-B14F-4D97-AF65-F5344CB8AC3E}">
        <p14:creationId xmlns:p14="http://schemas.microsoft.com/office/powerpoint/2010/main" val="4013792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D6D46ABE-1C59-9485-C727-793454327165}"/>
              </a:ext>
            </a:extLst>
          </p:cNvPr>
          <p:cNvSpPr>
            <a:spLocks noGrp="1"/>
          </p:cNvSpPr>
          <p:nvPr>
            <p:ph type="ftr" sz="quarter" idx="11"/>
          </p:nvPr>
        </p:nvSpPr>
        <p:spPr/>
        <p:txBody>
          <a:bodyPr/>
          <a:lstStyle/>
          <a:p>
            <a:endParaRPr lang="en-US"/>
          </a:p>
        </p:txBody>
      </p:sp>
      <p:sp>
        <p:nvSpPr>
          <p:cNvPr id="5" name="Slide Number Placeholder 5">
            <a:extLst>
              <a:ext uri="{FF2B5EF4-FFF2-40B4-BE49-F238E27FC236}">
                <a16:creationId xmlns:a16="http://schemas.microsoft.com/office/drawing/2014/main" id="{839AAFE7-4FCB-8C10-6C00-7919F453615C}"/>
              </a:ext>
            </a:extLst>
          </p:cNvPr>
          <p:cNvSpPr>
            <a:spLocks noGrp="1"/>
          </p:cNvSpPr>
          <p:nvPr>
            <p:ph type="sldNum" sz="quarter" idx="12"/>
          </p:nvPr>
        </p:nvSpPr>
        <p:spPr>
          <a:xfrm>
            <a:off x="838200" y="6356349"/>
            <a:ext cx="2743200" cy="365125"/>
          </a:xfrm>
          <a:prstGeom prst="rect">
            <a:avLst/>
          </a:prstGeom>
        </p:spPr>
        <p:txBody>
          <a:bodyPr/>
          <a:lstStyle/>
          <a:p>
            <a:fld id="{041E616D-8C89-4AEA-A23D-897903E9B2C2}" type="slidenum">
              <a:rPr lang="en-US" smtClean="0"/>
              <a:t>‹#›</a:t>
            </a:fld>
            <a:endParaRPr lang="en-US"/>
          </a:p>
        </p:txBody>
      </p:sp>
    </p:spTree>
    <p:extLst>
      <p:ext uri="{BB962C8B-B14F-4D97-AF65-F5344CB8AC3E}">
        <p14:creationId xmlns:p14="http://schemas.microsoft.com/office/powerpoint/2010/main" val="17827224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5E6BF4-9614-4A02-2549-BB56D2A5806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7D16CE7-5442-963F-8953-17C96BBC0F1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8E0788D-253C-4049-B268-9CE477EB82D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C46432E2-ABB2-91B4-6C4C-B9D558B88ABA}"/>
              </a:ext>
            </a:extLst>
          </p:cNvPr>
          <p:cNvSpPr>
            <a:spLocks noGrp="1"/>
          </p:cNvSpPr>
          <p:nvPr>
            <p:ph type="ftr" sz="quarter" idx="11"/>
          </p:nvPr>
        </p:nvSpPr>
        <p:spPr/>
        <p:txBody>
          <a:bodyPr/>
          <a:lstStyle/>
          <a:p>
            <a:endParaRPr lang="en-US"/>
          </a:p>
        </p:txBody>
      </p:sp>
      <p:sp>
        <p:nvSpPr>
          <p:cNvPr id="8" name="Slide Number Placeholder 5">
            <a:extLst>
              <a:ext uri="{FF2B5EF4-FFF2-40B4-BE49-F238E27FC236}">
                <a16:creationId xmlns:a16="http://schemas.microsoft.com/office/drawing/2014/main" id="{5D7D7D9E-9288-8D60-D5B5-D37944AF47CA}"/>
              </a:ext>
            </a:extLst>
          </p:cNvPr>
          <p:cNvSpPr>
            <a:spLocks noGrp="1"/>
          </p:cNvSpPr>
          <p:nvPr>
            <p:ph type="sldNum" sz="quarter" idx="12"/>
          </p:nvPr>
        </p:nvSpPr>
        <p:spPr>
          <a:xfrm>
            <a:off x="838200" y="6356349"/>
            <a:ext cx="2743200" cy="365125"/>
          </a:xfrm>
          <a:prstGeom prst="rect">
            <a:avLst/>
          </a:prstGeom>
        </p:spPr>
        <p:txBody>
          <a:bodyPr/>
          <a:lstStyle/>
          <a:p>
            <a:fld id="{041E616D-8C89-4AEA-A23D-897903E9B2C2}" type="slidenum">
              <a:rPr lang="en-US" smtClean="0"/>
              <a:t>‹#›</a:t>
            </a:fld>
            <a:endParaRPr lang="en-US"/>
          </a:p>
        </p:txBody>
      </p:sp>
    </p:spTree>
    <p:extLst>
      <p:ext uri="{BB962C8B-B14F-4D97-AF65-F5344CB8AC3E}">
        <p14:creationId xmlns:p14="http://schemas.microsoft.com/office/powerpoint/2010/main" val="18355116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957B7-E8E5-0B3A-3738-010E1FBF5FC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14A9407-EA05-04E5-AD0E-064B44F3E67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038EAC3-C438-8B07-1C10-33E26AD776D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556A0665-1441-7E49-EEEC-5101FE536952}"/>
              </a:ext>
            </a:extLst>
          </p:cNvPr>
          <p:cNvSpPr>
            <a:spLocks noGrp="1"/>
          </p:cNvSpPr>
          <p:nvPr>
            <p:ph type="ftr" sz="quarter" idx="11"/>
          </p:nvPr>
        </p:nvSpPr>
        <p:spPr/>
        <p:txBody>
          <a:bodyPr/>
          <a:lstStyle/>
          <a:p>
            <a:endParaRPr lang="en-US"/>
          </a:p>
        </p:txBody>
      </p:sp>
      <p:sp>
        <p:nvSpPr>
          <p:cNvPr id="8" name="Slide Number Placeholder 5">
            <a:extLst>
              <a:ext uri="{FF2B5EF4-FFF2-40B4-BE49-F238E27FC236}">
                <a16:creationId xmlns:a16="http://schemas.microsoft.com/office/drawing/2014/main" id="{BB2A4881-D2C8-0530-3C92-36089FB3219C}"/>
              </a:ext>
            </a:extLst>
          </p:cNvPr>
          <p:cNvSpPr>
            <a:spLocks noGrp="1"/>
          </p:cNvSpPr>
          <p:nvPr>
            <p:ph type="sldNum" sz="quarter" idx="12"/>
          </p:nvPr>
        </p:nvSpPr>
        <p:spPr>
          <a:xfrm>
            <a:off x="838200" y="6356349"/>
            <a:ext cx="2743200" cy="365125"/>
          </a:xfrm>
          <a:prstGeom prst="rect">
            <a:avLst/>
          </a:prstGeom>
        </p:spPr>
        <p:txBody>
          <a:bodyPr/>
          <a:lstStyle/>
          <a:p>
            <a:fld id="{041E616D-8C89-4AEA-A23D-897903E9B2C2}" type="slidenum">
              <a:rPr lang="en-US" smtClean="0"/>
              <a:t>‹#›</a:t>
            </a:fld>
            <a:endParaRPr lang="en-US"/>
          </a:p>
        </p:txBody>
      </p:sp>
    </p:spTree>
    <p:extLst>
      <p:ext uri="{BB962C8B-B14F-4D97-AF65-F5344CB8AC3E}">
        <p14:creationId xmlns:p14="http://schemas.microsoft.com/office/powerpoint/2010/main" val="42058578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3391FC-8D84-F89F-5B88-BF644BCE0EB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6F89F3D-2FA7-18A2-1C74-EED3D7E9BAF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5F5A5F24-3633-4E61-FD94-A73544076740}"/>
              </a:ext>
            </a:extLst>
          </p:cNvPr>
          <p:cNvSpPr>
            <a:spLocks noGrp="1"/>
          </p:cNvSpPr>
          <p:nvPr>
            <p:ph type="ftr" sz="quarter" idx="11"/>
          </p:nvPr>
        </p:nvSpPr>
        <p:spPr/>
        <p:txBody>
          <a:bodyPr/>
          <a:lstStyle/>
          <a:p>
            <a:endParaRPr lang="en-US"/>
          </a:p>
        </p:txBody>
      </p:sp>
      <p:sp>
        <p:nvSpPr>
          <p:cNvPr id="7" name="Slide Number Placeholder 5">
            <a:extLst>
              <a:ext uri="{FF2B5EF4-FFF2-40B4-BE49-F238E27FC236}">
                <a16:creationId xmlns:a16="http://schemas.microsoft.com/office/drawing/2014/main" id="{7C0BA058-BF93-15C7-CD49-694F499DD873}"/>
              </a:ext>
            </a:extLst>
          </p:cNvPr>
          <p:cNvSpPr txBox="1">
            <a:spLocks/>
          </p:cNvSpPr>
          <p:nvPr userDrawn="1"/>
        </p:nvSpPr>
        <p:spPr>
          <a:xfrm>
            <a:off x="838200" y="6356349"/>
            <a:ext cx="2743200" cy="365125"/>
          </a:xfrm>
          <a:prstGeom prst="rect">
            <a:avLst/>
          </a:prstGeom>
        </p:spPr>
        <p:txBody>
          <a:bodyPr/>
          <a:lstStyle>
            <a:defPPr>
              <a:defRPr lang="en-US"/>
            </a:defPPr>
            <a:lvl1pPr marL="0" algn="l" defTabSz="914400" rtl="0" eaLnBrk="1" latinLnBrk="0" hangingPunct="1">
              <a:defRPr sz="1200" kern="1200">
                <a:solidFill>
                  <a:srgbClr val="08305B"/>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41E616D-8C89-4AEA-A23D-897903E9B2C2}" type="slidenum">
              <a:rPr lang="en-US" smtClean="0"/>
              <a:pPr/>
              <a:t>‹#›</a:t>
            </a:fld>
            <a:endParaRPr lang="en-US"/>
          </a:p>
        </p:txBody>
      </p:sp>
    </p:spTree>
    <p:extLst>
      <p:ext uri="{BB962C8B-B14F-4D97-AF65-F5344CB8AC3E}">
        <p14:creationId xmlns:p14="http://schemas.microsoft.com/office/powerpoint/2010/main" val="3534613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F17D4D7-A662-7D3B-E334-ED97AE7ECBA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97869F4-4508-9A23-0AF2-B59E8FE23A8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9FE36605-EB38-03F4-8A34-D8AC3BF74645}"/>
              </a:ext>
            </a:extLst>
          </p:cNvPr>
          <p:cNvSpPr>
            <a:spLocks noGrp="1"/>
          </p:cNvSpPr>
          <p:nvPr>
            <p:ph type="ftr" sz="quarter" idx="11"/>
          </p:nvPr>
        </p:nvSpPr>
        <p:spPr/>
        <p:txBody>
          <a:bodyPr/>
          <a:lstStyle/>
          <a:p>
            <a:endParaRPr lang="en-US"/>
          </a:p>
        </p:txBody>
      </p:sp>
      <p:sp>
        <p:nvSpPr>
          <p:cNvPr id="7" name="Slide Number Placeholder 5">
            <a:extLst>
              <a:ext uri="{FF2B5EF4-FFF2-40B4-BE49-F238E27FC236}">
                <a16:creationId xmlns:a16="http://schemas.microsoft.com/office/drawing/2014/main" id="{C11C0EDB-C712-5A10-DBDB-86EC8ECCB4A8}"/>
              </a:ext>
            </a:extLst>
          </p:cNvPr>
          <p:cNvSpPr>
            <a:spLocks noGrp="1"/>
          </p:cNvSpPr>
          <p:nvPr>
            <p:ph type="sldNum" sz="quarter" idx="12"/>
          </p:nvPr>
        </p:nvSpPr>
        <p:spPr>
          <a:xfrm>
            <a:off x="838200" y="6356349"/>
            <a:ext cx="2743200" cy="365125"/>
          </a:xfrm>
          <a:prstGeom prst="rect">
            <a:avLst/>
          </a:prstGeom>
        </p:spPr>
        <p:txBody>
          <a:bodyPr/>
          <a:lstStyle/>
          <a:p>
            <a:fld id="{041E616D-8C89-4AEA-A23D-897903E9B2C2}" type="slidenum">
              <a:rPr lang="en-US" smtClean="0"/>
              <a:t>‹#›</a:t>
            </a:fld>
            <a:endParaRPr lang="en-US"/>
          </a:p>
        </p:txBody>
      </p:sp>
    </p:spTree>
    <p:extLst>
      <p:ext uri="{BB962C8B-B14F-4D97-AF65-F5344CB8AC3E}">
        <p14:creationId xmlns:p14="http://schemas.microsoft.com/office/powerpoint/2010/main" val="298676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6607FB0-0FB2-41FD-B334-74C7B05B8CEE}"/>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21508BC1-7ABB-42C8-B268-3C6F4FD455DE}"/>
              </a:ext>
            </a:extLst>
          </p:cNvPr>
          <p:cNvSpPr/>
          <p:nvPr userDrawn="1"/>
        </p:nvSpPr>
        <p:spPr>
          <a:xfrm>
            <a:off x="200025" y="-1"/>
            <a:ext cx="11991975" cy="6858000"/>
          </a:xfrm>
          <a:prstGeom prst="rect">
            <a:avLst/>
          </a:prstGeom>
          <a:solidFill>
            <a:srgbClr val="083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Picture Placeholder 8">
            <a:extLst>
              <a:ext uri="{FF2B5EF4-FFF2-40B4-BE49-F238E27FC236}">
                <a16:creationId xmlns:a16="http://schemas.microsoft.com/office/drawing/2014/main" id="{2D02598E-521E-41CD-B068-134834CFF4FF}"/>
              </a:ext>
            </a:extLst>
          </p:cNvPr>
          <p:cNvSpPr>
            <a:spLocks noGrp="1"/>
          </p:cNvSpPr>
          <p:nvPr>
            <p:ph type="pic" sz="quarter" idx="10"/>
          </p:nvPr>
        </p:nvSpPr>
        <p:spPr>
          <a:xfrm>
            <a:off x="571500" y="0"/>
            <a:ext cx="6034088" cy="6857999"/>
          </a:xfrm>
          <a:solidFill>
            <a:schemeClr val="bg1">
              <a:lumMod val="95000"/>
            </a:schemeClr>
          </a:solidFill>
        </p:spPr>
        <p:txBody>
          <a:bodyPr>
            <a:normAutofit/>
          </a:bodyPr>
          <a:lstStyle>
            <a:lvl1pPr marL="0" indent="0" algn="ctr">
              <a:buNone/>
              <a:defRPr sz="1800"/>
            </a:lvl1pPr>
          </a:lstStyle>
          <a:p>
            <a:r>
              <a:rPr lang="en-US"/>
              <a:t>Click icon to add picture</a:t>
            </a:r>
          </a:p>
        </p:txBody>
      </p:sp>
      <p:sp>
        <p:nvSpPr>
          <p:cNvPr id="10" name="Rectangle 9">
            <a:extLst>
              <a:ext uri="{FF2B5EF4-FFF2-40B4-BE49-F238E27FC236}">
                <a16:creationId xmlns:a16="http://schemas.microsoft.com/office/drawing/2014/main" id="{F04A5F51-C7E6-44CC-ADF3-1C83AA35D0DC}"/>
              </a:ext>
            </a:extLst>
          </p:cNvPr>
          <p:cNvSpPr/>
          <p:nvPr userDrawn="1"/>
        </p:nvSpPr>
        <p:spPr>
          <a:xfrm>
            <a:off x="0" y="1"/>
            <a:ext cx="371475"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E8B51C6-9166-4F67-995A-396809E6533C}"/>
              </a:ext>
            </a:extLst>
          </p:cNvPr>
          <p:cNvSpPr>
            <a:spLocks noGrp="1"/>
          </p:cNvSpPr>
          <p:nvPr>
            <p:ph type="ctrTitle"/>
          </p:nvPr>
        </p:nvSpPr>
        <p:spPr>
          <a:xfrm>
            <a:off x="6905625" y="1512889"/>
            <a:ext cx="4986338" cy="3262311"/>
          </a:xfrm>
          <a:prstGeom prst="rect">
            <a:avLst/>
          </a:prstGeom>
        </p:spPr>
        <p:txBody>
          <a:bodyPr anchor="b"/>
          <a:lstStyle>
            <a:lvl1pPr algn="l">
              <a:defRPr sz="60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A951C9A4-8764-4CB3-AC26-C957C0E84BCD}"/>
              </a:ext>
            </a:extLst>
          </p:cNvPr>
          <p:cNvSpPr>
            <a:spLocks noGrp="1"/>
          </p:cNvSpPr>
          <p:nvPr>
            <p:ph type="subTitle" idx="1"/>
          </p:nvPr>
        </p:nvSpPr>
        <p:spPr>
          <a:xfrm>
            <a:off x="6905625" y="4927600"/>
            <a:ext cx="4986338" cy="976311"/>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34960159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CCE3CE-8868-FF43-0D20-4EEFAD1E663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D2B687B-9DFA-AD11-02DB-0CC195D6741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EFF292C-C462-9001-DD68-B41867EB7C8D}"/>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B85D32D3-C16B-04C5-261A-3DC536C3203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942593E-9829-9238-CDCD-33791E220532}"/>
              </a:ext>
            </a:extLst>
          </p:cNvPr>
          <p:cNvSpPr>
            <a:spLocks noGrp="1"/>
          </p:cNvSpPr>
          <p:nvPr>
            <p:ph type="sldNum" sz="quarter" idx="12"/>
          </p:nvPr>
        </p:nvSpPr>
        <p:spPr/>
        <p:txBody>
          <a:bodyPr/>
          <a:lstStyle/>
          <a:p>
            <a:fld id="{177AD187-345F-41FC-9667-97BD2A8AB81E}" type="slidenum">
              <a:rPr lang="en-US" smtClean="0"/>
              <a:t>‹#›</a:t>
            </a:fld>
            <a:endParaRPr lang="en-US"/>
          </a:p>
        </p:txBody>
      </p:sp>
    </p:spTree>
    <p:extLst>
      <p:ext uri="{BB962C8B-B14F-4D97-AF65-F5344CB8AC3E}">
        <p14:creationId xmlns:p14="http://schemas.microsoft.com/office/powerpoint/2010/main" val="305706588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4131B-A09F-917F-841E-975C92FD237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61E022A-E55E-7666-625B-54FFCD5AFAE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E1D8201-65DE-AB01-07C7-31B251CC0BC6}"/>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CF9EEFDD-0E3C-D5F2-23F6-623B76A0BA8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D45AAF3-CF3A-C451-9FCD-F4FA6BEDD26B}"/>
              </a:ext>
            </a:extLst>
          </p:cNvPr>
          <p:cNvSpPr>
            <a:spLocks noGrp="1"/>
          </p:cNvSpPr>
          <p:nvPr>
            <p:ph type="sldNum" sz="quarter" idx="12"/>
          </p:nvPr>
        </p:nvSpPr>
        <p:spPr/>
        <p:txBody>
          <a:bodyPr/>
          <a:lstStyle/>
          <a:p>
            <a:fld id="{177AD187-345F-41FC-9667-97BD2A8AB81E}" type="slidenum">
              <a:rPr lang="en-US" smtClean="0"/>
              <a:t>‹#›</a:t>
            </a:fld>
            <a:endParaRPr lang="en-US"/>
          </a:p>
        </p:txBody>
      </p:sp>
    </p:spTree>
    <p:extLst>
      <p:ext uri="{BB962C8B-B14F-4D97-AF65-F5344CB8AC3E}">
        <p14:creationId xmlns:p14="http://schemas.microsoft.com/office/powerpoint/2010/main" val="16604781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5D74E4-4CE0-509F-448C-13A1F8A5CB6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9866488-53F0-FDDC-3F73-ED189AD6F49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C1C3FA6-2460-0D74-7891-F89FD7245384}"/>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4453A088-30CF-FA03-9229-AC882187DC1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9E5FFE1-6246-F9DE-654F-66EAE819B75B}"/>
              </a:ext>
            </a:extLst>
          </p:cNvPr>
          <p:cNvSpPr>
            <a:spLocks noGrp="1"/>
          </p:cNvSpPr>
          <p:nvPr>
            <p:ph type="sldNum" sz="quarter" idx="12"/>
          </p:nvPr>
        </p:nvSpPr>
        <p:spPr/>
        <p:txBody>
          <a:bodyPr/>
          <a:lstStyle/>
          <a:p>
            <a:fld id="{177AD187-345F-41FC-9667-97BD2A8AB81E}" type="slidenum">
              <a:rPr lang="en-US" smtClean="0"/>
              <a:t>‹#›</a:t>
            </a:fld>
            <a:endParaRPr lang="en-US"/>
          </a:p>
        </p:txBody>
      </p:sp>
    </p:spTree>
    <p:extLst>
      <p:ext uri="{BB962C8B-B14F-4D97-AF65-F5344CB8AC3E}">
        <p14:creationId xmlns:p14="http://schemas.microsoft.com/office/powerpoint/2010/main" val="32549094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0DA520-C5A0-2A91-D30C-167D3DE4846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3BC6A35-5F55-1D4C-A5D9-15ED131DD53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AC144B7-56A0-F12A-5DD7-CD06A54B15E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F5BE61F-9CEA-26D6-10E6-F240C568FB41}"/>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6" name="Footer Placeholder 5">
            <a:extLst>
              <a:ext uri="{FF2B5EF4-FFF2-40B4-BE49-F238E27FC236}">
                <a16:creationId xmlns:a16="http://schemas.microsoft.com/office/drawing/2014/main" id="{F8B15761-29C3-EABC-F262-138B8FAE253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EBFC47D-5CF2-514F-58AC-FEE1AEF8405F}"/>
              </a:ext>
            </a:extLst>
          </p:cNvPr>
          <p:cNvSpPr>
            <a:spLocks noGrp="1"/>
          </p:cNvSpPr>
          <p:nvPr>
            <p:ph type="sldNum" sz="quarter" idx="12"/>
          </p:nvPr>
        </p:nvSpPr>
        <p:spPr/>
        <p:txBody>
          <a:bodyPr/>
          <a:lstStyle/>
          <a:p>
            <a:fld id="{177AD187-345F-41FC-9667-97BD2A8AB81E}" type="slidenum">
              <a:rPr lang="en-US" smtClean="0"/>
              <a:t>‹#›</a:t>
            </a:fld>
            <a:endParaRPr lang="en-US"/>
          </a:p>
        </p:txBody>
      </p:sp>
    </p:spTree>
    <p:extLst>
      <p:ext uri="{BB962C8B-B14F-4D97-AF65-F5344CB8AC3E}">
        <p14:creationId xmlns:p14="http://schemas.microsoft.com/office/powerpoint/2010/main" val="82098281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50C1A9-516F-2868-01DF-5152D08A7E2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2A31461-D772-A129-752A-CB507F6BF76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358B727-8800-AEDC-BD06-EE4F5879C56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4ED3336-9973-B08B-FA02-C5F0111259C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59A8F5E-835F-91E0-8834-A2FF0C1AA79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2B2FABD-BE4F-A271-0CEE-B3A166265AF1}"/>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8" name="Footer Placeholder 7">
            <a:extLst>
              <a:ext uri="{FF2B5EF4-FFF2-40B4-BE49-F238E27FC236}">
                <a16:creationId xmlns:a16="http://schemas.microsoft.com/office/drawing/2014/main" id="{BB9770AE-B899-1D22-5813-8E6C55D084A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3FEB5F3-3681-D366-AEDC-25E2FB9ABAA5}"/>
              </a:ext>
            </a:extLst>
          </p:cNvPr>
          <p:cNvSpPr>
            <a:spLocks noGrp="1"/>
          </p:cNvSpPr>
          <p:nvPr>
            <p:ph type="sldNum" sz="quarter" idx="12"/>
          </p:nvPr>
        </p:nvSpPr>
        <p:spPr/>
        <p:txBody>
          <a:bodyPr/>
          <a:lstStyle/>
          <a:p>
            <a:fld id="{177AD187-345F-41FC-9667-97BD2A8AB81E}" type="slidenum">
              <a:rPr lang="en-US" smtClean="0"/>
              <a:t>‹#›</a:t>
            </a:fld>
            <a:endParaRPr lang="en-US"/>
          </a:p>
        </p:txBody>
      </p:sp>
    </p:spTree>
    <p:extLst>
      <p:ext uri="{BB962C8B-B14F-4D97-AF65-F5344CB8AC3E}">
        <p14:creationId xmlns:p14="http://schemas.microsoft.com/office/powerpoint/2010/main" val="382560740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E68690-DB5A-5C54-227B-CD34760A37F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3AE08FA-C69B-E1E8-F744-D124D78EC488}"/>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4" name="Footer Placeholder 3">
            <a:extLst>
              <a:ext uri="{FF2B5EF4-FFF2-40B4-BE49-F238E27FC236}">
                <a16:creationId xmlns:a16="http://schemas.microsoft.com/office/drawing/2014/main" id="{B240F920-BF3E-365A-73EA-41B4E4BDD19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B8C3F3F-CCAF-19FA-AF0D-FE0EA351D0E6}"/>
              </a:ext>
            </a:extLst>
          </p:cNvPr>
          <p:cNvSpPr>
            <a:spLocks noGrp="1"/>
          </p:cNvSpPr>
          <p:nvPr>
            <p:ph type="sldNum" sz="quarter" idx="12"/>
          </p:nvPr>
        </p:nvSpPr>
        <p:spPr/>
        <p:txBody>
          <a:bodyPr/>
          <a:lstStyle/>
          <a:p>
            <a:fld id="{177AD187-345F-41FC-9667-97BD2A8AB81E}" type="slidenum">
              <a:rPr lang="en-US" smtClean="0"/>
              <a:t>‹#›</a:t>
            </a:fld>
            <a:endParaRPr lang="en-US"/>
          </a:p>
        </p:txBody>
      </p:sp>
    </p:spTree>
    <p:extLst>
      <p:ext uri="{BB962C8B-B14F-4D97-AF65-F5344CB8AC3E}">
        <p14:creationId xmlns:p14="http://schemas.microsoft.com/office/powerpoint/2010/main" val="129614996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3A61966-33A1-1E5E-1CB6-13C9EAA69859}"/>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3" name="Footer Placeholder 2">
            <a:extLst>
              <a:ext uri="{FF2B5EF4-FFF2-40B4-BE49-F238E27FC236}">
                <a16:creationId xmlns:a16="http://schemas.microsoft.com/office/drawing/2014/main" id="{9851D7FF-3249-0E71-5159-B3ABFD5FB3D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5F0748A-B5EF-D094-3DF0-9B202F016B31}"/>
              </a:ext>
            </a:extLst>
          </p:cNvPr>
          <p:cNvSpPr>
            <a:spLocks noGrp="1"/>
          </p:cNvSpPr>
          <p:nvPr>
            <p:ph type="sldNum" sz="quarter" idx="12"/>
          </p:nvPr>
        </p:nvSpPr>
        <p:spPr/>
        <p:txBody>
          <a:bodyPr/>
          <a:lstStyle/>
          <a:p>
            <a:fld id="{177AD187-345F-41FC-9667-97BD2A8AB81E}" type="slidenum">
              <a:rPr lang="en-US" smtClean="0"/>
              <a:t>‹#›</a:t>
            </a:fld>
            <a:endParaRPr lang="en-US"/>
          </a:p>
        </p:txBody>
      </p:sp>
    </p:spTree>
    <p:extLst>
      <p:ext uri="{BB962C8B-B14F-4D97-AF65-F5344CB8AC3E}">
        <p14:creationId xmlns:p14="http://schemas.microsoft.com/office/powerpoint/2010/main" val="27057740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FF2AB8-2C48-2171-8B6E-6A75A93C89B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C59BC1A-DA8D-5903-B75E-83E87D29CEB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2562F1D-4E64-34FC-F5C3-DFE39747189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D158062-97F7-341D-91A8-3ADAEFDF40FF}"/>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6" name="Footer Placeholder 5">
            <a:extLst>
              <a:ext uri="{FF2B5EF4-FFF2-40B4-BE49-F238E27FC236}">
                <a16:creationId xmlns:a16="http://schemas.microsoft.com/office/drawing/2014/main" id="{D2D71370-D9DD-85D9-E639-14396D63C0B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83A083B-B067-A5A5-CC2F-84064B1DC586}"/>
              </a:ext>
            </a:extLst>
          </p:cNvPr>
          <p:cNvSpPr>
            <a:spLocks noGrp="1"/>
          </p:cNvSpPr>
          <p:nvPr>
            <p:ph type="sldNum" sz="quarter" idx="12"/>
          </p:nvPr>
        </p:nvSpPr>
        <p:spPr/>
        <p:txBody>
          <a:bodyPr/>
          <a:lstStyle/>
          <a:p>
            <a:fld id="{177AD187-345F-41FC-9667-97BD2A8AB81E}" type="slidenum">
              <a:rPr lang="en-US" smtClean="0"/>
              <a:t>‹#›</a:t>
            </a:fld>
            <a:endParaRPr lang="en-US"/>
          </a:p>
        </p:txBody>
      </p:sp>
    </p:spTree>
    <p:extLst>
      <p:ext uri="{BB962C8B-B14F-4D97-AF65-F5344CB8AC3E}">
        <p14:creationId xmlns:p14="http://schemas.microsoft.com/office/powerpoint/2010/main" val="147615048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FC6B88-2C55-2949-D8A3-29A1B7B43C7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F5C907E-7F5F-5949-CE8F-182954409BA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5ED768E-69FD-B9CE-B909-13DB4F8BF6E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5CFFD09-DCFC-5912-99FE-7E993318215A}"/>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6" name="Footer Placeholder 5">
            <a:extLst>
              <a:ext uri="{FF2B5EF4-FFF2-40B4-BE49-F238E27FC236}">
                <a16:creationId xmlns:a16="http://schemas.microsoft.com/office/drawing/2014/main" id="{11AB294E-1AD6-71CC-DD33-1047E78C87F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04B9CCF-13D0-DAEF-CA1A-A95CCBD8D47B}"/>
              </a:ext>
            </a:extLst>
          </p:cNvPr>
          <p:cNvSpPr>
            <a:spLocks noGrp="1"/>
          </p:cNvSpPr>
          <p:nvPr>
            <p:ph type="sldNum" sz="quarter" idx="12"/>
          </p:nvPr>
        </p:nvSpPr>
        <p:spPr/>
        <p:txBody>
          <a:bodyPr/>
          <a:lstStyle/>
          <a:p>
            <a:fld id="{177AD187-345F-41FC-9667-97BD2A8AB81E}" type="slidenum">
              <a:rPr lang="en-US" smtClean="0"/>
              <a:t>‹#›</a:t>
            </a:fld>
            <a:endParaRPr lang="en-US"/>
          </a:p>
        </p:txBody>
      </p:sp>
    </p:spTree>
    <p:extLst>
      <p:ext uri="{BB962C8B-B14F-4D97-AF65-F5344CB8AC3E}">
        <p14:creationId xmlns:p14="http://schemas.microsoft.com/office/powerpoint/2010/main" val="217165152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64C2B5-F143-F7DE-1077-1E5DC578B39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25A7486-0515-DF56-3D33-ACD045DA4A9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31C51B7-0FC5-2749-0DEA-A17923947CDE}"/>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6532F8B3-ADCF-E84C-B8CA-BC0D9FFEB9E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3CD44B-5F9A-2769-D3A4-7AB8390728E4}"/>
              </a:ext>
            </a:extLst>
          </p:cNvPr>
          <p:cNvSpPr>
            <a:spLocks noGrp="1"/>
          </p:cNvSpPr>
          <p:nvPr>
            <p:ph type="sldNum" sz="quarter" idx="12"/>
          </p:nvPr>
        </p:nvSpPr>
        <p:spPr/>
        <p:txBody>
          <a:bodyPr/>
          <a:lstStyle/>
          <a:p>
            <a:fld id="{177AD187-345F-41FC-9667-97BD2A8AB81E}" type="slidenum">
              <a:rPr lang="en-US" smtClean="0"/>
              <a:t>‹#›</a:t>
            </a:fld>
            <a:endParaRPr lang="en-US"/>
          </a:p>
        </p:txBody>
      </p:sp>
    </p:spTree>
    <p:extLst>
      <p:ext uri="{BB962C8B-B14F-4D97-AF65-F5344CB8AC3E}">
        <p14:creationId xmlns:p14="http://schemas.microsoft.com/office/powerpoint/2010/main" val="21810465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08FE14F-8662-825B-2F2B-8984689A4FC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D1B3EED-4825-9E3E-3A89-0702BE618C7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F7D774E-FD13-190A-ADB4-2435C6CB3F3E}"/>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ADF8091F-D806-5D23-C8EA-477ED7EB4F3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F45545C-51A1-34A4-9975-1B9F157E4D43}"/>
              </a:ext>
            </a:extLst>
          </p:cNvPr>
          <p:cNvSpPr>
            <a:spLocks noGrp="1"/>
          </p:cNvSpPr>
          <p:nvPr>
            <p:ph type="sldNum" sz="quarter" idx="12"/>
          </p:nvPr>
        </p:nvSpPr>
        <p:spPr/>
        <p:txBody>
          <a:bodyPr/>
          <a:lstStyle/>
          <a:p>
            <a:fld id="{177AD187-345F-41FC-9667-97BD2A8AB81E}" type="slidenum">
              <a:rPr lang="en-US" smtClean="0"/>
              <a:t>‹#›</a:t>
            </a:fld>
            <a:endParaRPr lang="en-US"/>
          </a:p>
        </p:txBody>
      </p:sp>
    </p:spTree>
    <p:extLst>
      <p:ext uri="{BB962C8B-B14F-4D97-AF65-F5344CB8AC3E}">
        <p14:creationId xmlns:p14="http://schemas.microsoft.com/office/powerpoint/2010/main" val="40159161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3C59447-F5E5-837B-49AB-51A863091B2B}"/>
              </a:ext>
            </a:extLst>
          </p:cNvPr>
          <p:cNvSpPr/>
          <p:nvPr userDrawn="1"/>
        </p:nvSpPr>
        <p:spPr>
          <a:xfrm>
            <a:off x="0" y="0"/>
            <a:ext cx="12192000" cy="1114097"/>
          </a:xfrm>
          <a:prstGeom prst="rect">
            <a:avLst/>
          </a:prstGeom>
          <a:gradFill flip="none" rotWithShape="1">
            <a:gsLst>
              <a:gs pos="39000">
                <a:srgbClr val="456586"/>
              </a:gs>
              <a:gs pos="0">
                <a:schemeClr val="accent1">
                  <a:lumMod val="5000"/>
                  <a:lumOff val="95000"/>
                </a:schemeClr>
              </a:gs>
              <a:gs pos="97000">
                <a:srgbClr val="08305B"/>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a:extLst>
              <a:ext uri="{FF2B5EF4-FFF2-40B4-BE49-F238E27FC236}">
                <a16:creationId xmlns:a16="http://schemas.microsoft.com/office/drawing/2014/main" id="{E6B44CF4-2C3A-9B48-9F64-D8860A4D83A1}"/>
              </a:ext>
            </a:extLst>
          </p:cNvPr>
          <p:cNvSpPr>
            <a:spLocks noGrp="1"/>
          </p:cNvSpPr>
          <p:nvPr>
            <p:ph type="title"/>
          </p:nvPr>
        </p:nvSpPr>
        <p:spPr>
          <a:xfrm>
            <a:off x="459827" y="182562"/>
            <a:ext cx="10515600" cy="74897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226C22B-5838-9F38-302E-146D4ED5B2D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F94AF883-3BEE-5363-FAE5-81ADBF322C4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pic>
        <p:nvPicPr>
          <p:cNvPr id="9" name="Picture 8" descr="A green and blue logo&#10;&#10;Description automatically generated">
            <a:extLst>
              <a:ext uri="{FF2B5EF4-FFF2-40B4-BE49-F238E27FC236}">
                <a16:creationId xmlns:a16="http://schemas.microsoft.com/office/drawing/2014/main" id="{1E0A5FFA-3E89-9EA6-EE89-AA68C2165A6B}"/>
              </a:ext>
            </a:extLst>
          </p:cNvPr>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9448800" y="6176963"/>
            <a:ext cx="2743200" cy="736092"/>
          </a:xfrm>
          <a:prstGeom prst="rect">
            <a:avLst/>
          </a:prstGeom>
        </p:spPr>
      </p:pic>
      <p:sp>
        <p:nvSpPr>
          <p:cNvPr id="6" name="Slide Number Placeholder 5">
            <a:extLst>
              <a:ext uri="{FF2B5EF4-FFF2-40B4-BE49-F238E27FC236}">
                <a16:creationId xmlns:a16="http://schemas.microsoft.com/office/drawing/2014/main" id="{65D81505-F80B-3357-B343-65AC56E0F6F2}"/>
              </a:ext>
            </a:extLst>
          </p:cNvPr>
          <p:cNvSpPr>
            <a:spLocks noGrp="1"/>
          </p:cNvSpPr>
          <p:nvPr>
            <p:ph type="sldNum" sz="quarter" idx="4"/>
          </p:nvPr>
        </p:nvSpPr>
        <p:spPr>
          <a:xfrm>
            <a:off x="838200" y="6366924"/>
            <a:ext cx="2743200" cy="365125"/>
          </a:xfrm>
          <a:prstGeom prst="rect">
            <a:avLst/>
          </a:prstGeom>
        </p:spPr>
        <p:txBody>
          <a:bodyPr/>
          <a:lstStyle>
            <a:lvl1pPr>
              <a:defRPr sz="1200">
                <a:solidFill>
                  <a:srgbClr val="08305B"/>
                </a:solidFill>
              </a:defRPr>
            </a:lvl1pPr>
          </a:lstStyle>
          <a:p>
            <a:fld id="{041E616D-8C89-4AEA-A23D-897903E9B2C2}" type="slidenum">
              <a:rPr lang="en-US" smtClean="0"/>
              <a:pPr/>
              <a:t>‹#›</a:t>
            </a:fld>
            <a:endParaRPr lang="en-US"/>
          </a:p>
        </p:txBody>
      </p:sp>
    </p:spTree>
    <p:extLst>
      <p:ext uri="{BB962C8B-B14F-4D97-AF65-F5344CB8AC3E}">
        <p14:creationId xmlns:p14="http://schemas.microsoft.com/office/powerpoint/2010/main" val="3906035840"/>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60"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 id="2147483673" r:id="rId13"/>
  </p:sldLayoutIdLst>
  <p:hf hdr="0" ftr="0" dt="0"/>
  <p:txStyles>
    <p:titleStyle>
      <a:lvl1pPr algn="l" defTabSz="914400"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8305B"/>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8305B"/>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8305B"/>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8305B"/>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8305B"/>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580ECD3-C3B5-4E67-EB8A-BF3C65D281A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992A9B2-1CF8-6C66-EF96-9B1C41D2040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7CFB0737-8951-2083-98EE-16822D95DA8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0D9F9B57-D1EE-CE51-2586-7C23B770D5E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77AD187-345F-41FC-9667-97BD2A8AB81E}" type="slidenum">
              <a:rPr lang="en-US" smtClean="0"/>
              <a:t>‹#›</a:t>
            </a:fld>
            <a:endParaRPr lang="en-US"/>
          </a:p>
        </p:txBody>
      </p:sp>
      <p:sp>
        <p:nvSpPr>
          <p:cNvPr id="7" name="Slide Number Placeholder 5">
            <a:extLst>
              <a:ext uri="{FF2B5EF4-FFF2-40B4-BE49-F238E27FC236}">
                <a16:creationId xmlns:a16="http://schemas.microsoft.com/office/drawing/2014/main" id="{AA218107-C864-2B67-AD6B-18A2F38BBE8A}"/>
              </a:ext>
            </a:extLst>
          </p:cNvPr>
          <p:cNvSpPr txBox="1">
            <a:spLocks/>
          </p:cNvSpPr>
          <p:nvPr userDrawn="1"/>
        </p:nvSpPr>
        <p:spPr>
          <a:xfrm>
            <a:off x="838200" y="6356349"/>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41E616D-8C89-4AEA-A23D-897903E9B2C2}" type="slidenum">
              <a:rPr lang="en-US" smtClean="0"/>
              <a:pPr/>
              <a:t>‹#›</a:t>
            </a:fld>
            <a:endParaRPr lang="en-US"/>
          </a:p>
        </p:txBody>
      </p:sp>
    </p:spTree>
    <p:extLst>
      <p:ext uri="{BB962C8B-B14F-4D97-AF65-F5344CB8AC3E}">
        <p14:creationId xmlns:p14="http://schemas.microsoft.com/office/powerpoint/2010/main" val="3379664911"/>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podium.dominionfinancialwholesale.com/" TargetMode="External"/><Relationship Id="rId1" Type="http://schemas.openxmlformats.org/officeDocument/2006/relationships/slideLayout" Target="../slideLayouts/slideLayout2.xml"/><Relationship Id="rId4" Type="http://schemas.openxmlformats.org/officeDocument/2006/relationships/hyperlink" Target="http://dominionfinancialwholesale.com" TargetMode="Externa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5.xml"/><Relationship Id="rId4" Type="http://schemas.openxmlformats.org/officeDocument/2006/relationships/image" Target="../media/image35.png"/></Relationships>
</file>

<file path=ppt/slides/_rels/slide2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A white letter on a black background&#10;&#10;Description automatically generated">
            <a:extLst>
              <a:ext uri="{FF2B5EF4-FFF2-40B4-BE49-F238E27FC236}">
                <a16:creationId xmlns:a16="http://schemas.microsoft.com/office/drawing/2014/main" id="{C7C38A26-AC2A-3623-C7BD-FB8B96FAF1E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53713" y="2408145"/>
            <a:ext cx="8884573" cy="2041710"/>
          </a:xfrm>
          <a:prstGeom prst="rect">
            <a:avLst/>
          </a:prstGeom>
        </p:spPr>
      </p:pic>
    </p:spTree>
    <p:extLst>
      <p:ext uri="{BB962C8B-B14F-4D97-AF65-F5344CB8AC3E}">
        <p14:creationId xmlns:p14="http://schemas.microsoft.com/office/powerpoint/2010/main" val="14954965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B8BBF5-3A05-E90F-6E7F-D9ADDDE31C6C}"/>
              </a:ext>
            </a:extLst>
          </p:cNvPr>
          <p:cNvSpPr>
            <a:spLocks noGrp="1"/>
          </p:cNvSpPr>
          <p:nvPr>
            <p:ph type="title"/>
          </p:nvPr>
        </p:nvSpPr>
        <p:spPr/>
        <p:txBody>
          <a:bodyPr/>
          <a:lstStyle/>
          <a:p>
            <a:r>
              <a:rPr lang="en-US"/>
              <a:t>Index</a:t>
            </a:r>
          </a:p>
        </p:txBody>
      </p:sp>
      <p:sp>
        <p:nvSpPr>
          <p:cNvPr id="3" name="Content Placeholder 2">
            <a:extLst>
              <a:ext uri="{FF2B5EF4-FFF2-40B4-BE49-F238E27FC236}">
                <a16:creationId xmlns:a16="http://schemas.microsoft.com/office/drawing/2014/main" id="{3FC60B21-269F-FB24-C497-AE21DB078D01}"/>
              </a:ext>
            </a:extLst>
          </p:cNvPr>
          <p:cNvSpPr>
            <a:spLocks noGrp="1"/>
          </p:cNvSpPr>
          <p:nvPr>
            <p:ph idx="1"/>
          </p:nvPr>
        </p:nvSpPr>
        <p:spPr/>
        <p:txBody>
          <a:bodyPr vert="horz" lIns="91440" tIns="45720" rIns="91440" bIns="45720" rtlCol="0" anchor="t">
            <a:normAutofit fontScale="85000" lnSpcReduction="20000"/>
          </a:bodyPr>
          <a:lstStyle/>
          <a:p>
            <a:r>
              <a:rPr lang="en-US" dirty="0"/>
              <a:t>Podium on the Dominion Financial Wholesale Website – Page 4</a:t>
            </a:r>
          </a:p>
          <a:p>
            <a:r>
              <a:rPr lang="en-US" dirty="0"/>
              <a:t>Podium Login – Pages 5-6</a:t>
            </a:r>
          </a:p>
          <a:p>
            <a:r>
              <a:rPr lang="en-US" dirty="0"/>
              <a:t>Welcome Page – Page 7</a:t>
            </a:r>
          </a:p>
          <a:p>
            <a:r>
              <a:rPr lang="en-US" dirty="0"/>
              <a:t>Register/Add New Loan – Pages 8-12</a:t>
            </a:r>
          </a:p>
          <a:p>
            <a:r>
              <a:rPr lang="en-US" dirty="0"/>
              <a:t>Loan Tracker – Page 13</a:t>
            </a:r>
          </a:p>
          <a:p>
            <a:r>
              <a:rPr lang="en-US" dirty="0"/>
              <a:t>Loan Application – Page 14</a:t>
            </a:r>
          </a:p>
          <a:p>
            <a:r>
              <a:rPr lang="en-US" dirty="0"/>
              <a:t>Broker Fees – Page 15</a:t>
            </a:r>
          </a:p>
          <a:p>
            <a:r>
              <a:rPr lang="en-US" dirty="0"/>
              <a:t>Import Broker Credit Report – Page 16</a:t>
            </a:r>
          </a:p>
          <a:p>
            <a:r>
              <a:rPr lang="en-US" dirty="0"/>
              <a:t>Product and Pricing – Pages 17-22</a:t>
            </a:r>
          </a:p>
          <a:p>
            <a:r>
              <a:rPr lang="en-US" dirty="0"/>
              <a:t>Upload Loan Submission Documents – Pages 23-24</a:t>
            </a:r>
          </a:p>
          <a:p>
            <a:r>
              <a:rPr lang="en-US" dirty="0"/>
              <a:t>Conditional Loan Approval – Page 25</a:t>
            </a:r>
          </a:p>
          <a:p>
            <a:pPr marL="0" indent="0">
              <a:buNone/>
            </a:pPr>
            <a:endParaRPr lang="en-US"/>
          </a:p>
        </p:txBody>
      </p:sp>
      <p:sp>
        <p:nvSpPr>
          <p:cNvPr id="4" name="Slide Number Placeholder 3">
            <a:extLst>
              <a:ext uri="{FF2B5EF4-FFF2-40B4-BE49-F238E27FC236}">
                <a16:creationId xmlns:a16="http://schemas.microsoft.com/office/drawing/2014/main" id="{0F5F0B4C-788E-0BDF-21CD-BDC449499870}"/>
              </a:ext>
            </a:extLst>
          </p:cNvPr>
          <p:cNvSpPr>
            <a:spLocks noGrp="1"/>
          </p:cNvSpPr>
          <p:nvPr>
            <p:ph type="sldNum" sz="quarter" idx="12"/>
          </p:nvPr>
        </p:nvSpPr>
        <p:spPr/>
        <p:txBody>
          <a:bodyPr/>
          <a:lstStyle/>
          <a:p>
            <a:fld id="{041E616D-8C89-4AEA-A23D-897903E9B2C2}" type="slidenum">
              <a:rPr lang="en-US" smtClean="0"/>
              <a:t>2</a:t>
            </a:fld>
            <a:endParaRPr lang="en-US"/>
          </a:p>
        </p:txBody>
      </p:sp>
    </p:spTree>
    <p:extLst>
      <p:ext uri="{BB962C8B-B14F-4D97-AF65-F5344CB8AC3E}">
        <p14:creationId xmlns:p14="http://schemas.microsoft.com/office/powerpoint/2010/main" val="41264959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68789-E48B-E638-DE07-4BC2C4EBFC27}"/>
              </a:ext>
            </a:extLst>
          </p:cNvPr>
          <p:cNvSpPr>
            <a:spLocks noGrp="1"/>
          </p:cNvSpPr>
          <p:nvPr>
            <p:ph type="title"/>
          </p:nvPr>
        </p:nvSpPr>
        <p:spPr/>
        <p:txBody>
          <a:bodyPr/>
          <a:lstStyle/>
          <a:p>
            <a:r>
              <a:rPr lang="en-US"/>
              <a:t>Index - Continued</a:t>
            </a:r>
          </a:p>
        </p:txBody>
      </p:sp>
      <p:sp>
        <p:nvSpPr>
          <p:cNvPr id="3" name="Content Placeholder 2">
            <a:extLst>
              <a:ext uri="{FF2B5EF4-FFF2-40B4-BE49-F238E27FC236}">
                <a16:creationId xmlns:a16="http://schemas.microsoft.com/office/drawing/2014/main" id="{376AFC4E-6938-72B3-36D6-7AA855E20F06}"/>
              </a:ext>
            </a:extLst>
          </p:cNvPr>
          <p:cNvSpPr>
            <a:spLocks noGrp="1"/>
          </p:cNvSpPr>
          <p:nvPr>
            <p:ph idx="1"/>
          </p:nvPr>
        </p:nvSpPr>
        <p:spPr/>
        <p:txBody>
          <a:bodyPr vert="horz" lIns="91440" tIns="45720" rIns="91440" bIns="45720" rtlCol="0" anchor="t">
            <a:normAutofit/>
          </a:bodyPr>
          <a:lstStyle/>
          <a:p>
            <a:r>
              <a:rPr lang="en-US" dirty="0"/>
              <a:t>Conditions &amp; Resubmission – Page 26-29</a:t>
            </a:r>
          </a:p>
          <a:p>
            <a:r>
              <a:rPr lang="en-US"/>
              <a:t>Data Entry – Page 31</a:t>
            </a:r>
          </a:p>
          <a:p>
            <a:r>
              <a:rPr lang="en-US" dirty="0"/>
              <a:t>Credit – Dominion – Pages 32-33</a:t>
            </a:r>
          </a:p>
          <a:p>
            <a:r>
              <a:rPr lang="en-US" dirty="0"/>
              <a:t>LOI or GFE – Pages 34-39</a:t>
            </a:r>
          </a:p>
          <a:p>
            <a:r>
              <a:rPr lang="en-US" dirty="0"/>
              <a:t>Appraisal Links – Page 40</a:t>
            </a:r>
          </a:p>
          <a:p>
            <a:r>
              <a:rPr lang="en-US" dirty="0"/>
              <a:t>Pipeline – Page 41</a:t>
            </a:r>
          </a:p>
          <a:p>
            <a:r>
              <a:rPr lang="en-US" dirty="0"/>
              <a:t>Administrator – Pages 43-44</a:t>
            </a:r>
          </a:p>
        </p:txBody>
      </p:sp>
      <p:sp>
        <p:nvSpPr>
          <p:cNvPr id="4" name="Slide Number Placeholder 3">
            <a:extLst>
              <a:ext uri="{FF2B5EF4-FFF2-40B4-BE49-F238E27FC236}">
                <a16:creationId xmlns:a16="http://schemas.microsoft.com/office/drawing/2014/main" id="{5C606576-B063-DA93-3565-03E2A33A08DF}"/>
              </a:ext>
            </a:extLst>
          </p:cNvPr>
          <p:cNvSpPr>
            <a:spLocks noGrp="1"/>
          </p:cNvSpPr>
          <p:nvPr>
            <p:ph type="sldNum" sz="quarter" idx="12"/>
          </p:nvPr>
        </p:nvSpPr>
        <p:spPr/>
        <p:txBody>
          <a:bodyPr/>
          <a:lstStyle/>
          <a:p>
            <a:fld id="{041E616D-8C89-4AEA-A23D-897903E9B2C2}" type="slidenum">
              <a:rPr lang="en-US" smtClean="0"/>
              <a:t>3</a:t>
            </a:fld>
            <a:endParaRPr lang="en-US"/>
          </a:p>
        </p:txBody>
      </p:sp>
    </p:spTree>
    <p:extLst>
      <p:ext uri="{BB962C8B-B14F-4D97-AF65-F5344CB8AC3E}">
        <p14:creationId xmlns:p14="http://schemas.microsoft.com/office/powerpoint/2010/main" val="37811192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B302C2-0D52-F273-F574-35ACE47C3A27}"/>
              </a:ext>
            </a:extLst>
          </p:cNvPr>
          <p:cNvSpPr>
            <a:spLocks noGrp="1"/>
          </p:cNvSpPr>
          <p:nvPr>
            <p:ph type="title"/>
          </p:nvPr>
        </p:nvSpPr>
        <p:spPr/>
        <p:txBody>
          <a:bodyPr>
            <a:normAutofit/>
          </a:bodyPr>
          <a:lstStyle/>
          <a:p>
            <a:r>
              <a:rPr lang="en-US"/>
              <a:t>PODIUM on the Dominion Wholesale Website</a:t>
            </a:r>
          </a:p>
        </p:txBody>
      </p:sp>
      <p:sp>
        <p:nvSpPr>
          <p:cNvPr id="6" name="Content Placeholder 5">
            <a:extLst>
              <a:ext uri="{FF2B5EF4-FFF2-40B4-BE49-F238E27FC236}">
                <a16:creationId xmlns:a16="http://schemas.microsoft.com/office/drawing/2014/main" id="{6791CE5C-1566-2163-5B32-E914408C6C59}"/>
              </a:ext>
            </a:extLst>
          </p:cNvPr>
          <p:cNvSpPr>
            <a:spLocks noGrp="1"/>
          </p:cNvSpPr>
          <p:nvPr>
            <p:ph idx="1"/>
          </p:nvPr>
        </p:nvSpPr>
        <p:spPr>
          <a:xfrm>
            <a:off x="838200" y="2607417"/>
            <a:ext cx="10515600" cy="3569546"/>
          </a:xfrm>
        </p:spPr>
        <p:txBody>
          <a:bodyPr vert="horz" lIns="91440" tIns="45720" rIns="91440" bIns="45720" rtlCol="0" anchor="t">
            <a:normAutofit/>
          </a:bodyPr>
          <a:lstStyle/>
          <a:p>
            <a:pPr marL="0" indent="0">
              <a:buNone/>
            </a:pPr>
            <a:endParaRPr lang="en-US" sz="2400">
              <a:solidFill>
                <a:srgbClr val="000000"/>
              </a:solidFill>
            </a:endParaRPr>
          </a:p>
          <a:p>
            <a:pPr marL="0" indent="0">
              <a:buNone/>
            </a:pPr>
            <a:endParaRPr lang="en-US" sz="2400">
              <a:solidFill>
                <a:srgbClr val="000000"/>
              </a:solidFill>
            </a:endParaRPr>
          </a:p>
          <a:p>
            <a:r>
              <a:rPr lang="en-US" sz="2400">
                <a:solidFill>
                  <a:srgbClr val="000000"/>
                </a:solidFill>
                <a:hlinkClick r:id="rId2">
                  <a:extLst>
                    <a:ext uri="{A12FA001-AC4F-418D-AE19-62706E023703}">
                      <ahyp:hlinkClr xmlns:ahyp="http://schemas.microsoft.com/office/drawing/2018/hyperlinkcolor" val="tx"/>
                    </a:ext>
                  </a:extLst>
                </a:hlinkClick>
              </a:rPr>
              <a:t>https://podium.dominionfinancialwholesale.com </a:t>
            </a:r>
            <a:endParaRPr lang="en-US"/>
          </a:p>
          <a:p>
            <a:endParaRPr lang="en-US"/>
          </a:p>
        </p:txBody>
      </p:sp>
      <p:pic>
        <p:nvPicPr>
          <p:cNvPr id="3" name="Picture 2" descr="A screenshot of a credit card">
            <a:extLst>
              <a:ext uri="{FF2B5EF4-FFF2-40B4-BE49-F238E27FC236}">
                <a16:creationId xmlns:a16="http://schemas.microsoft.com/office/drawing/2014/main" id="{755992EC-90D1-7788-DACF-DD90D0B11D8F}"/>
              </a:ext>
            </a:extLst>
          </p:cNvPr>
          <p:cNvPicPr>
            <a:picLocks noChangeAspect="1"/>
          </p:cNvPicPr>
          <p:nvPr/>
        </p:nvPicPr>
        <p:blipFill>
          <a:blip r:embed="rId3"/>
          <a:stretch>
            <a:fillRect/>
          </a:stretch>
        </p:blipFill>
        <p:spPr>
          <a:xfrm>
            <a:off x="257175" y="2794992"/>
            <a:ext cx="11677650" cy="2452293"/>
          </a:xfrm>
          <a:prstGeom prst="rect">
            <a:avLst/>
          </a:prstGeom>
        </p:spPr>
      </p:pic>
      <p:sp>
        <p:nvSpPr>
          <p:cNvPr id="4" name="TextBox 3">
            <a:extLst>
              <a:ext uri="{FF2B5EF4-FFF2-40B4-BE49-F238E27FC236}">
                <a16:creationId xmlns:a16="http://schemas.microsoft.com/office/drawing/2014/main" id="{B90E27CE-9C3F-50CB-954A-038701E10C91}"/>
              </a:ext>
            </a:extLst>
          </p:cNvPr>
          <p:cNvSpPr txBox="1"/>
          <p:nvPr/>
        </p:nvSpPr>
        <p:spPr>
          <a:xfrm>
            <a:off x="455004" y="2086384"/>
            <a:ext cx="10904792" cy="523220"/>
          </a:xfrm>
          <a:prstGeom prst="rect">
            <a:avLst/>
          </a:prstGeom>
          <a:noFill/>
          <a:ln w="28575">
            <a:noFill/>
            <a:prstDash val="solid"/>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a:solidFill>
                  <a:srgbClr val="08305B"/>
                </a:solidFill>
              </a:rPr>
              <a:t>Visit </a:t>
            </a:r>
            <a:r>
              <a:rPr lang="en-US" sz="2800">
                <a:solidFill>
                  <a:srgbClr val="08305B"/>
                </a:solidFill>
                <a:ea typeface="+mn-lt"/>
                <a:cs typeface="+mn-lt"/>
                <a:hlinkClick r:id="rId4">
                  <a:extLst>
                    <a:ext uri="{A12FA001-AC4F-418D-AE19-62706E023703}">
                      <ahyp:hlinkClr xmlns:ahyp="http://schemas.microsoft.com/office/drawing/2018/hyperlinkcolor" val="tx"/>
                    </a:ext>
                  </a:extLst>
                </a:hlinkClick>
              </a:rPr>
              <a:t>dominionfinancialwholesale.com</a:t>
            </a:r>
            <a:r>
              <a:rPr lang="en-US" sz="2800">
                <a:solidFill>
                  <a:srgbClr val="08305B"/>
                </a:solidFill>
                <a:ea typeface="+mn-lt"/>
                <a:cs typeface="+mn-lt"/>
              </a:rPr>
              <a:t> to access the Podium platform</a:t>
            </a:r>
            <a:endParaRPr lang="en-US" sz="2800">
              <a:solidFill>
                <a:srgbClr val="08305B"/>
              </a:solidFill>
            </a:endParaRPr>
          </a:p>
        </p:txBody>
      </p:sp>
      <p:sp>
        <p:nvSpPr>
          <p:cNvPr id="7" name="Slide Number Placeholder 6">
            <a:extLst>
              <a:ext uri="{FF2B5EF4-FFF2-40B4-BE49-F238E27FC236}">
                <a16:creationId xmlns:a16="http://schemas.microsoft.com/office/drawing/2014/main" id="{9B4CBC14-8229-3839-5141-67838C17EC77}"/>
              </a:ext>
            </a:extLst>
          </p:cNvPr>
          <p:cNvSpPr>
            <a:spLocks noGrp="1"/>
          </p:cNvSpPr>
          <p:nvPr>
            <p:ph type="sldNum" sz="quarter" idx="12"/>
          </p:nvPr>
        </p:nvSpPr>
        <p:spPr/>
        <p:txBody>
          <a:bodyPr/>
          <a:lstStyle/>
          <a:p>
            <a:fld id="{041E616D-8C89-4AEA-A23D-897903E9B2C2}" type="slidenum">
              <a:rPr lang="en-US" smtClean="0"/>
              <a:t>4</a:t>
            </a:fld>
            <a:endParaRPr lang="en-US"/>
          </a:p>
        </p:txBody>
      </p:sp>
    </p:spTree>
    <p:extLst>
      <p:ext uri="{BB962C8B-B14F-4D97-AF65-F5344CB8AC3E}">
        <p14:creationId xmlns:p14="http://schemas.microsoft.com/office/powerpoint/2010/main" val="42847069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27F49A-8E94-0198-11C4-18604BD682C0}"/>
              </a:ext>
            </a:extLst>
          </p:cNvPr>
          <p:cNvSpPr>
            <a:spLocks noGrp="1"/>
          </p:cNvSpPr>
          <p:nvPr>
            <p:ph type="title"/>
          </p:nvPr>
        </p:nvSpPr>
        <p:spPr/>
        <p:txBody>
          <a:bodyPr/>
          <a:lstStyle/>
          <a:p>
            <a:r>
              <a:rPr lang="en-US"/>
              <a:t>Podium Login Page</a:t>
            </a:r>
          </a:p>
        </p:txBody>
      </p:sp>
      <p:pic>
        <p:nvPicPr>
          <p:cNvPr id="4" name="Picture 3" descr="A screenshot of a computer&#10;&#10;Description automatically generated">
            <a:extLst>
              <a:ext uri="{FF2B5EF4-FFF2-40B4-BE49-F238E27FC236}">
                <a16:creationId xmlns:a16="http://schemas.microsoft.com/office/drawing/2014/main" id="{B546EDA0-EF96-8743-265C-B8CE527EE534}"/>
              </a:ext>
            </a:extLst>
          </p:cNvPr>
          <p:cNvPicPr>
            <a:picLocks noChangeAspect="1"/>
          </p:cNvPicPr>
          <p:nvPr/>
        </p:nvPicPr>
        <p:blipFill>
          <a:blip r:embed="rId2">
            <a:extLst>
              <a:ext uri="{28A0092B-C50C-407E-A947-70E740481C1C}">
                <a14:useLocalDpi xmlns:a14="http://schemas.microsoft.com/office/drawing/2010/main" val="0"/>
              </a:ext>
            </a:extLst>
          </a:blip>
          <a:srcRect l="1032" t="950" r="1079" b="2455"/>
          <a:stretch/>
        </p:blipFill>
        <p:spPr>
          <a:xfrm>
            <a:off x="1305017" y="1296140"/>
            <a:ext cx="8060925" cy="4900474"/>
          </a:xfrm>
          <a:prstGeom prst="rect">
            <a:avLst/>
          </a:prstGeom>
          <a:ln>
            <a:noFill/>
          </a:ln>
        </p:spPr>
      </p:pic>
      <p:sp>
        <p:nvSpPr>
          <p:cNvPr id="5" name="Rectangle: Beveled 4">
            <a:extLst>
              <a:ext uri="{FF2B5EF4-FFF2-40B4-BE49-F238E27FC236}">
                <a16:creationId xmlns:a16="http://schemas.microsoft.com/office/drawing/2014/main" id="{46C26A9B-DFBE-AD09-BB21-83ECEEF701C3}"/>
              </a:ext>
            </a:extLst>
          </p:cNvPr>
          <p:cNvSpPr/>
          <p:nvPr/>
        </p:nvSpPr>
        <p:spPr>
          <a:xfrm>
            <a:off x="1432494" y="2422095"/>
            <a:ext cx="2152781" cy="540035"/>
          </a:xfrm>
          <a:prstGeom prst="bevel">
            <a:avLst/>
          </a:prstGeom>
          <a:noFill/>
          <a:ln w="76200">
            <a:solidFill>
              <a:srgbClr val="FFC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30559B08-AE7A-276C-563F-AA356381F54C}"/>
              </a:ext>
            </a:extLst>
          </p:cNvPr>
          <p:cNvSpPr>
            <a:spLocks noGrp="1"/>
          </p:cNvSpPr>
          <p:nvPr>
            <p:ph type="sldNum" sz="quarter" idx="12"/>
          </p:nvPr>
        </p:nvSpPr>
        <p:spPr/>
        <p:txBody>
          <a:bodyPr/>
          <a:lstStyle/>
          <a:p>
            <a:fld id="{041E616D-8C89-4AEA-A23D-897903E9B2C2}" type="slidenum">
              <a:rPr lang="en-US" smtClean="0"/>
              <a:t>5</a:t>
            </a:fld>
            <a:endParaRPr lang="en-US"/>
          </a:p>
        </p:txBody>
      </p:sp>
    </p:spTree>
    <p:extLst>
      <p:ext uri="{BB962C8B-B14F-4D97-AF65-F5344CB8AC3E}">
        <p14:creationId xmlns:p14="http://schemas.microsoft.com/office/powerpoint/2010/main" val="21632553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4F5CED-B387-B0F5-13AA-CB3FD243C090}"/>
              </a:ext>
            </a:extLst>
          </p:cNvPr>
          <p:cNvSpPr>
            <a:spLocks noGrp="1"/>
          </p:cNvSpPr>
          <p:nvPr>
            <p:ph type="title"/>
          </p:nvPr>
        </p:nvSpPr>
        <p:spPr/>
        <p:txBody>
          <a:bodyPr/>
          <a:lstStyle/>
          <a:p>
            <a:r>
              <a:rPr lang="en-US"/>
              <a:t> Login Page Continued</a:t>
            </a:r>
          </a:p>
        </p:txBody>
      </p:sp>
      <p:sp>
        <p:nvSpPr>
          <p:cNvPr id="5" name="TextBox 1">
            <a:extLst>
              <a:ext uri="{FF2B5EF4-FFF2-40B4-BE49-F238E27FC236}">
                <a16:creationId xmlns:a16="http://schemas.microsoft.com/office/drawing/2014/main" id="{687AF7DE-9C6B-DC60-4590-16F54B6CAEFF}"/>
              </a:ext>
            </a:extLst>
          </p:cNvPr>
          <p:cNvSpPr txBox="1"/>
          <p:nvPr/>
        </p:nvSpPr>
        <p:spPr>
          <a:xfrm>
            <a:off x="400910" y="5213649"/>
            <a:ext cx="7704863" cy="923330"/>
          </a:xfrm>
          <a:prstGeom prst="rect">
            <a:avLst/>
          </a:prstGeom>
          <a:noFill/>
          <a:ln w="76200">
            <a:noFill/>
          </a:ln>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buFont typeface="Arial" panose="020B0604020202020204" pitchFamily="34" charset="0"/>
              <a:buChar char="•"/>
            </a:pPr>
            <a:r>
              <a:rPr lang="en-US" dirty="0">
                <a:solidFill>
                  <a:srgbClr val="08305B"/>
                </a:solidFill>
              </a:rPr>
              <a:t>Enter PODIUM User Name (</a:t>
            </a:r>
            <a:r>
              <a:rPr lang="en-US" u="sng" dirty="0">
                <a:solidFill>
                  <a:srgbClr val="08305B"/>
                </a:solidFill>
              </a:rPr>
              <a:t>do no</a:t>
            </a:r>
            <a:r>
              <a:rPr lang="en-US" dirty="0">
                <a:solidFill>
                  <a:srgbClr val="08305B"/>
                </a:solidFill>
              </a:rPr>
              <a:t>t check internal user), select continue</a:t>
            </a:r>
          </a:p>
          <a:p>
            <a:pPr marL="285750" indent="-285750">
              <a:buFont typeface="Arial" panose="020B0604020202020204" pitchFamily="34" charset="0"/>
              <a:buChar char="•"/>
            </a:pPr>
            <a:r>
              <a:rPr lang="en-US" dirty="0">
                <a:solidFill>
                  <a:srgbClr val="08305B"/>
                </a:solidFill>
              </a:rPr>
              <a:t>Press continue to the second box</a:t>
            </a:r>
          </a:p>
          <a:p>
            <a:pPr marL="285750" indent="-285750">
              <a:buFont typeface="Arial" panose="020B0604020202020204" pitchFamily="34" charset="0"/>
              <a:buChar char="•"/>
            </a:pPr>
            <a:r>
              <a:rPr lang="en-US" dirty="0">
                <a:solidFill>
                  <a:srgbClr val="08305B"/>
                </a:solidFill>
              </a:rPr>
              <a:t>A separate window will open, to input password, then Click Login</a:t>
            </a:r>
          </a:p>
        </p:txBody>
      </p:sp>
      <p:sp>
        <p:nvSpPr>
          <p:cNvPr id="6" name="Slide Number Placeholder 5">
            <a:extLst>
              <a:ext uri="{FF2B5EF4-FFF2-40B4-BE49-F238E27FC236}">
                <a16:creationId xmlns:a16="http://schemas.microsoft.com/office/drawing/2014/main" id="{65F8430B-BB93-EFE7-2AD1-8F5A990A68AB}"/>
              </a:ext>
            </a:extLst>
          </p:cNvPr>
          <p:cNvSpPr>
            <a:spLocks noGrp="1"/>
          </p:cNvSpPr>
          <p:nvPr>
            <p:ph type="sldNum" sz="quarter" idx="12"/>
          </p:nvPr>
        </p:nvSpPr>
        <p:spPr/>
        <p:txBody>
          <a:bodyPr/>
          <a:lstStyle/>
          <a:p>
            <a:fld id="{041E616D-8C89-4AEA-A23D-897903E9B2C2}" type="slidenum">
              <a:rPr lang="en-US" smtClean="0"/>
              <a:t>6</a:t>
            </a:fld>
            <a:endParaRPr lang="en-US"/>
          </a:p>
        </p:txBody>
      </p:sp>
      <p:pic>
        <p:nvPicPr>
          <p:cNvPr id="7" name="Picture 6">
            <a:extLst>
              <a:ext uri="{FF2B5EF4-FFF2-40B4-BE49-F238E27FC236}">
                <a16:creationId xmlns:a16="http://schemas.microsoft.com/office/drawing/2014/main" id="{D163F4D4-459B-7D82-37F7-304D9A7FFBDB}"/>
              </a:ext>
            </a:extLst>
          </p:cNvPr>
          <p:cNvPicPr>
            <a:picLocks noChangeAspect="1"/>
          </p:cNvPicPr>
          <p:nvPr/>
        </p:nvPicPr>
        <p:blipFill>
          <a:blip r:embed="rId2"/>
          <a:srcRect r="-3329"/>
          <a:stretch/>
        </p:blipFill>
        <p:spPr>
          <a:xfrm>
            <a:off x="515537" y="1442536"/>
            <a:ext cx="6449092" cy="3741616"/>
          </a:xfrm>
          <a:prstGeom prst="rect">
            <a:avLst/>
          </a:prstGeom>
        </p:spPr>
      </p:pic>
      <p:pic>
        <p:nvPicPr>
          <p:cNvPr id="9" name="Picture 8">
            <a:extLst>
              <a:ext uri="{FF2B5EF4-FFF2-40B4-BE49-F238E27FC236}">
                <a16:creationId xmlns:a16="http://schemas.microsoft.com/office/drawing/2014/main" id="{A69C1D4A-82CC-BCA7-3082-838A7ACD38CA}"/>
              </a:ext>
            </a:extLst>
          </p:cNvPr>
          <p:cNvPicPr>
            <a:picLocks noChangeAspect="1"/>
          </p:cNvPicPr>
          <p:nvPr/>
        </p:nvPicPr>
        <p:blipFill>
          <a:blip r:embed="rId3"/>
          <a:stretch>
            <a:fillRect/>
          </a:stretch>
        </p:blipFill>
        <p:spPr>
          <a:xfrm>
            <a:off x="8216884" y="1194061"/>
            <a:ext cx="2136085" cy="1628435"/>
          </a:xfrm>
          <a:prstGeom prst="rect">
            <a:avLst/>
          </a:prstGeom>
        </p:spPr>
      </p:pic>
      <p:sp>
        <p:nvSpPr>
          <p:cNvPr id="12" name="Arrow: Right 11">
            <a:extLst>
              <a:ext uri="{FF2B5EF4-FFF2-40B4-BE49-F238E27FC236}">
                <a16:creationId xmlns:a16="http://schemas.microsoft.com/office/drawing/2014/main" id="{CFB90400-50CD-3246-D5A1-A31809C26791}"/>
              </a:ext>
            </a:extLst>
          </p:cNvPr>
          <p:cNvSpPr/>
          <p:nvPr/>
        </p:nvSpPr>
        <p:spPr>
          <a:xfrm rot="20586150">
            <a:off x="6973603" y="2147340"/>
            <a:ext cx="987834" cy="208477"/>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F20A245B-EF70-59BC-29BF-C365C34244BE}"/>
              </a:ext>
            </a:extLst>
          </p:cNvPr>
          <p:cNvPicPr>
            <a:picLocks noChangeAspect="1"/>
          </p:cNvPicPr>
          <p:nvPr/>
        </p:nvPicPr>
        <p:blipFill>
          <a:blip r:embed="rId4"/>
          <a:stretch>
            <a:fillRect/>
          </a:stretch>
        </p:blipFill>
        <p:spPr>
          <a:xfrm>
            <a:off x="8105773" y="3270240"/>
            <a:ext cx="2534135" cy="2686488"/>
          </a:xfrm>
          <a:prstGeom prst="rect">
            <a:avLst/>
          </a:prstGeom>
        </p:spPr>
      </p:pic>
      <p:sp>
        <p:nvSpPr>
          <p:cNvPr id="15" name="Arrow: Right 14">
            <a:extLst>
              <a:ext uri="{FF2B5EF4-FFF2-40B4-BE49-F238E27FC236}">
                <a16:creationId xmlns:a16="http://schemas.microsoft.com/office/drawing/2014/main" id="{0A1374D7-FC27-D3D1-230F-E0364AC3FF53}"/>
              </a:ext>
            </a:extLst>
          </p:cNvPr>
          <p:cNvSpPr/>
          <p:nvPr/>
        </p:nvSpPr>
        <p:spPr>
          <a:xfrm rot="5400000">
            <a:off x="9126782" y="2974482"/>
            <a:ext cx="316286" cy="143773"/>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796276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07640A-1D8E-F5C6-C509-EF6A5B02AB0F}"/>
              </a:ext>
            </a:extLst>
          </p:cNvPr>
          <p:cNvSpPr>
            <a:spLocks noGrp="1"/>
          </p:cNvSpPr>
          <p:nvPr>
            <p:ph type="title"/>
          </p:nvPr>
        </p:nvSpPr>
        <p:spPr/>
        <p:txBody>
          <a:bodyPr/>
          <a:lstStyle/>
          <a:p>
            <a:r>
              <a:rPr lang="en-US"/>
              <a:t>Welcome Page</a:t>
            </a:r>
          </a:p>
        </p:txBody>
      </p:sp>
      <p:pic>
        <p:nvPicPr>
          <p:cNvPr id="4" name="Picture 3" descr="A screenshot of a computer&#10;&#10;Description automatically generated">
            <a:extLst>
              <a:ext uri="{FF2B5EF4-FFF2-40B4-BE49-F238E27FC236}">
                <a16:creationId xmlns:a16="http://schemas.microsoft.com/office/drawing/2014/main" id="{33C50DB3-4010-AF2D-C422-DE5429BCEEC1}"/>
              </a:ext>
            </a:extLst>
          </p:cNvPr>
          <p:cNvPicPr>
            <a:picLocks noChangeAspect="1"/>
          </p:cNvPicPr>
          <p:nvPr/>
        </p:nvPicPr>
        <p:blipFill>
          <a:blip r:embed="rId2">
            <a:extLst>
              <a:ext uri="{28A0092B-C50C-407E-A947-70E740481C1C}">
                <a14:useLocalDpi xmlns:a14="http://schemas.microsoft.com/office/drawing/2010/main" val="0"/>
              </a:ext>
            </a:extLst>
          </a:blip>
          <a:srcRect l="750" t="1994" r="1020" b="2269"/>
          <a:stretch/>
        </p:blipFill>
        <p:spPr>
          <a:xfrm>
            <a:off x="701335" y="1349406"/>
            <a:ext cx="10005135" cy="4536489"/>
          </a:xfrm>
          <a:prstGeom prst="rect">
            <a:avLst/>
          </a:prstGeom>
          <a:ln>
            <a:noFill/>
          </a:ln>
        </p:spPr>
      </p:pic>
      <p:sp>
        <p:nvSpPr>
          <p:cNvPr id="6" name="TextBox 1">
            <a:extLst>
              <a:ext uri="{FF2B5EF4-FFF2-40B4-BE49-F238E27FC236}">
                <a16:creationId xmlns:a16="http://schemas.microsoft.com/office/drawing/2014/main" id="{BBBC9CA4-79EA-FD85-DC4E-3070BC5F9196}"/>
              </a:ext>
            </a:extLst>
          </p:cNvPr>
          <p:cNvSpPr txBox="1"/>
          <p:nvPr/>
        </p:nvSpPr>
        <p:spPr>
          <a:xfrm>
            <a:off x="1084567" y="5993448"/>
            <a:ext cx="8181219" cy="646331"/>
          </a:xfrm>
          <a:prstGeom prst="rect">
            <a:avLst/>
          </a:prstGeom>
          <a:noFill/>
          <a:ln w="76200">
            <a:noFill/>
          </a:ln>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buFont typeface="Wingdings"/>
              <a:buChar char="Ø"/>
            </a:pPr>
            <a:r>
              <a:rPr lang="en-US" b="1" dirty="0">
                <a:solidFill>
                  <a:srgbClr val="08305B"/>
                </a:solidFill>
              </a:rPr>
              <a:t>Lender Key Contacts </a:t>
            </a:r>
            <a:r>
              <a:rPr lang="en-US" dirty="0">
                <a:solidFill>
                  <a:srgbClr val="08305B"/>
                </a:solidFill>
              </a:rPr>
              <a:t>– Assigned AE and LAM contact information</a:t>
            </a:r>
          </a:p>
          <a:p>
            <a:pPr marL="285750" indent="-285750">
              <a:buFont typeface="Wingdings"/>
              <a:buChar char="Ø"/>
            </a:pPr>
            <a:r>
              <a:rPr lang="en-US" b="1" dirty="0">
                <a:solidFill>
                  <a:srgbClr val="08305B"/>
                </a:solidFill>
              </a:rPr>
              <a:t>Recently Accessed Loans </a:t>
            </a:r>
            <a:r>
              <a:rPr lang="en-US" dirty="0">
                <a:solidFill>
                  <a:srgbClr val="08305B"/>
                </a:solidFill>
              </a:rPr>
              <a:t>– Last 5 loans accessed</a:t>
            </a:r>
          </a:p>
        </p:txBody>
      </p:sp>
      <p:sp>
        <p:nvSpPr>
          <p:cNvPr id="5" name="Slide Number Placeholder 4">
            <a:extLst>
              <a:ext uri="{FF2B5EF4-FFF2-40B4-BE49-F238E27FC236}">
                <a16:creationId xmlns:a16="http://schemas.microsoft.com/office/drawing/2014/main" id="{C639AB00-9CC3-09A6-2DDD-F5F46B0F4E18}"/>
              </a:ext>
            </a:extLst>
          </p:cNvPr>
          <p:cNvSpPr>
            <a:spLocks noGrp="1"/>
          </p:cNvSpPr>
          <p:nvPr>
            <p:ph type="sldNum" sz="quarter" idx="12"/>
          </p:nvPr>
        </p:nvSpPr>
        <p:spPr/>
        <p:txBody>
          <a:bodyPr/>
          <a:lstStyle/>
          <a:p>
            <a:fld id="{041E616D-8C89-4AEA-A23D-897903E9B2C2}" type="slidenum">
              <a:rPr lang="en-US" smtClean="0"/>
              <a:t>7</a:t>
            </a:fld>
            <a:endParaRPr lang="en-US"/>
          </a:p>
        </p:txBody>
      </p:sp>
    </p:spTree>
    <p:extLst>
      <p:ext uri="{BB962C8B-B14F-4D97-AF65-F5344CB8AC3E}">
        <p14:creationId xmlns:p14="http://schemas.microsoft.com/office/powerpoint/2010/main" val="4785155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FADA35-A3E6-F5A3-682C-BE685A209BAE}"/>
              </a:ext>
            </a:extLst>
          </p:cNvPr>
          <p:cNvSpPr>
            <a:spLocks noGrp="1"/>
          </p:cNvSpPr>
          <p:nvPr>
            <p:ph type="title"/>
          </p:nvPr>
        </p:nvSpPr>
        <p:spPr/>
        <p:txBody>
          <a:bodyPr/>
          <a:lstStyle/>
          <a:p>
            <a:r>
              <a:rPr lang="en-US"/>
              <a:t>Register/Add New Loan</a:t>
            </a:r>
          </a:p>
        </p:txBody>
      </p:sp>
      <p:pic>
        <p:nvPicPr>
          <p:cNvPr id="5" name="Picture 4">
            <a:extLst>
              <a:ext uri="{FF2B5EF4-FFF2-40B4-BE49-F238E27FC236}">
                <a16:creationId xmlns:a16="http://schemas.microsoft.com/office/drawing/2014/main" id="{876BCBCB-9576-8250-E4FD-7DFBD51BBB0F}"/>
              </a:ext>
            </a:extLst>
          </p:cNvPr>
          <p:cNvPicPr>
            <a:picLocks noChangeAspect="1"/>
          </p:cNvPicPr>
          <p:nvPr/>
        </p:nvPicPr>
        <p:blipFill>
          <a:blip r:embed="rId2"/>
          <a:srcRect l="839" t="845" r="792" b="1727"/>
          <a:stretch/>
        </p:blipFill>
        <p:spPr>
          <a:xfrm>
            <a:off x="532660" y="1287262"/>
            <a:ext cx="8540319" cy="5388176"/>
          </a:xfrm>
          <a:prstGeom prst="rect">
            <a:avLst/>
          </a:prstGeom>
        </p:spPr>
      </p:pic>
      <p:sp>
        <p:nvSpPr>
          <p:cNvPr id="4" name="TextBox 1">
            <a:extLst>
              <a:ext uri="{FF2B5EF4-FFF2-40B4-BE49-F238E27FC236}">
                <a16:creationId xmlns:a16="http://schemas.microsoft.com/office/drawing/2014/main" id="{80F4DDA8-66C6-A9F5-4FB2-04361371796C}"/>
              </a:ext>
            </a:extLst>
          </p:cNvPr>
          <p:cNvSpPr txBox="1"/>
          <p:nvPr/>
        </p:nvSpPr>
        <p:spPr>
          <a:xfrm>
            <a:off x="4107717" y="5572436"/>
            <a:ext cx="2765539" cy="646331"/>
          </a:xfrm>
          <a:prstGeom prst="rect">
            <a:avLst/>
          </a:prstGeom>
          <a:noFill/>
          <a:ln w="76200">
            <a:noFill/>
          </a:ln>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buFont typeface="Wingdings"/>
              <a:buChar char="Ø"/>
            </a:pPr>
            <a:r>
              <a:rPr lang="en-US" dirty="0">
                <a:solidFill>
                  <a:srgbClr val="08305B"/>
                </a:solidFill>
              </a:rPr>
              <a:t>Click on Add New Loan</a:t>
            </a:r>
          </a:p>
          <a:p>
            <a:pPr marL="285750" indent="-285750">
              <a:buFont typeface="Wingdings"/>
              <a:buChar char="Ø"/>
            </a:pPr>
            <a:r>
              <a:rPr lang="en-US" dirty="0">
                <a:solidFill>
                  <a:srgbClr val="08305B"/>
                </a:solidFill>
              </a:rPr>
              <a:t>Click on Wholesale</a:t>
            </a:r>
          </a:p>
        </p:txBody>
      </p:sp>
      <p:sp>
        <p:nvSpPr>
          <p:cNvPr id="6" name="Slide Number Placeholder 5">
            <a:extLst>
              <a:ext uri="{FF2B5EF4-FFF2-40B4-BE49-F238E27FC236}">
                <a16:creationId xmlns:a16="http://schemas.microsoft.com/office/drawing/2014/main" id="{4FE085A5-789E-ECC4-679D-7B085E4E7782}"/>
              </a:ext>
            </a:extLst>
          </p:cNvPr>
          <p:cNvSpPr>
            <a:spLocks noGrp="1"/>
          </p:cNvSpPr>
          <p:nvPr>
            <p:ph type="sldNum" sz="quarter" idx="12"/>
          </p:nvPr>
        </p:nvSpPr>
        <p:spPr/>
        <p:txBody>
          <a:bodyPr/>
          <a:lstStyle/>
          <a:p>
            <a:fld id="{041E616D-8C89-4AEA-A23D-897903E9B2C2}" type="slidenum">
              <a:rPr lang="en-US" smtClean="0"/>
              <a:t>8</a:t>
            </a:fld>
            <a:endParaRPr lang="en-US"/>
          </a:p>
        </p:txBody>
      </p:sp>
    </p:spTree>
    <p:extLst>
      <p:ext uri="{BB962C8B-B14F-4D97-AF65-F5344CB8AC3E}">
        <p14:creationId xmlns:p14="http://schemas.microsoft.com/office/powerpoint/2010/main" val="34024859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F120B3-DC0D-7977-4CB4-AA6C012F0BFF}"/>
              </a:ext>
            </a:extLst>
          </p:cNvPr>
          <p:cNvSpPr>
            <a:spLocks noGrp="1"/>
          </p:cNvSpPr>
          <p:nvPr>
            <p:ph type="title"/>
          </p:nvPr>
        </p:nvSpPr>
        <p:spPr>
          <a:xfrm>
            <a:off x="459827" y="-3053"/>
            <a:ext cx="10515600" cy="934587"/>
          </a:xfrm>
        </p:spPr>
        <p:txBody>
          <a:bodyPr/>
          <a:lstStyle/>
          <a:p>
            <a:r>
              <a:rPr lang="en-US"/>
              <a:t> </a:t>
            </a:r>
          </a:p>
        </p:txBody>
      </p:sp>
      <p:pic>
        <p:nvPicPr>
          <p:cNvPr id="4" name="Picture 3">
            <a:extLst>
              <a:ext uri="{FF2B5EF4-FFF2-40B4-BE49-F238E27FC236}">
                <a16:creationId xmlns:a16="http://schemas.microsoft.com/office/drawing/2014/main" id="{F2F4454F-AFF3-7F6D-BA84-0B80904EF910}"/>
              </a:ext>
            </a:extLst>
          </p:cNvPr>
          <p:cNvPicPr>
            <a:picLocks noChangeAspect="1"/>
          </p:cNvPicPr>
          <p:nvPr/>
        </p:nvPicPr>
        <p:blipFill>
          <a:blip r:embed="rId3"/>
          <a:srcRect l="1075" t="1733" r="1022" b="1849"/>
          <a:stretch/>
        </p:blipFill>
        <p:spPr>
          <a:xfrm>
            <a:off x="1340529" y="1242874"/>
            <a:ext cx="8602462" cy="4376691"/>
          </a:xfrm>
          <a:prstGeom prst="rect">
            <a:avLst/>
          </a:prstGeom>
        </p:spPr>
      </p:pic>
      <p:sp>
        <p:nvSpPr>
          <p:cNvPr id="3" name="TextBox 2">
            <a:extLst>
              <a:ext uri="{FF2B5EF4-FFF2-40B4-BE49-F238E27FC236}">
                <a16:creationId xmlns:a16="http://schemas.microsoft.com/office/drawing/2014/main" id="{703FD20A-E828-8490-7C28-4749B4EE4197}"/>
              </a:ext>
            </a:extLst>
          </p:cNvPr>
          <p:cNvSpPr txBox="1"/>
          <p:nvPr/>
        </p:nvSpPr>
        <p:spPr>
          <a:xfrm>
            <a:off x="1243925" y="5809533"/>
            <a:ext cx="7921396" cy="945036"/>
          </a:xfrm>
          <a:prstGeom prst="rect">
            <a:avLst/>
          </a:prstGeom>
          <a:noFill/>
          <a:ln w="76200">
            <a:noFill/>
          </a:ln>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buFont typeface="Wingdings"/>
              <a:buChar char="Ø"/>
            </a:pPr>
            <a:r>
              <a:rPr lang="en-US" sz="1400">
                <a:solidFill>
                  <a:srgbClr val="08305B"/>
                </a:solidFill>
              </a:rPr>
              <a:t>Enter Loan Officer and Loan Processor names; If no processor, add LO to both contact boxes</a:t>
            </a:r>
            <a:endParaRPr lang="en-US">
              <a:solidFill>
                <a:srgbClr val="08305B"/>
              </a:solidFill>
            </a:endParaRPr>
          </a:p>
          <a:p>
            <a:pPr marL="285750" indent="-285750">
              <a:buFont typeface="Wingdings"/>
              <a:buChar char="Ø"/>
            </a:pPr>
            <a:r>
              <a:rPr lang="en-US" sz="1400">
                <a:solidFill>
                  <a:srgbClr val="08305B"/>
                </a:solidFill>
              </a:rPr>
              <a:t>Select </a:t>
            </a:r>
            <a:r>
              <a:rPr lang="en-US" sz="1400" b="1">
                <a:solidFill>
                  <a:srgbClr val="08305B"/>
                </a:solidFill>
              </a:rPr>
              <a:t>NEXT</a:t>
            </a:r>
            <a:endParaRPr lang="en-US" sz="1400">
              <a:solidFill>
                <a:srgbClr val="08305B"/>
              </a:solidFill>
            </a:endParaRPr>
          </a:p>
          <a:p>
            <a:pPr marL="285750" indent="-285750">
              <a:buFont typeface="Wingdings"/>
              <a:buChar char="Ø"/>
            </a:pPr>
            <a:r>
              <a:rPr lang="en-US" sz="1400">
                <a:solidFill>
                  <a:srgbClr val="08305B"/>
                </a:solidFill>
              </a:rPr>
              <a:t>Contacts will receive all notifications on loan</a:t>
            </a:r>
          </a:p>
          <a:p>
            <a:pPr marL="285750" indent="-285750">
              <a:buFont typeface="Wingdings"/>
              <a:buChar char="Ø"/>
            </a:pPr>
            <a:r>
              <a:rPr lang="en-US" sz="1400">
                <a:solidFill>
                  <a:srgbClr val="08305B"/>
                </a:solidFill>
              </a:rPr>
              <a:t>If name is not an option in the drop down, contact your company Admin or AE for assistance</a:t>
            </a:r>
          </a:p>
        </p:txBody>
      </p:sp>
      <p:sp>
        <p:nvSpPr>
          <p:cNvPr id="6" name="Title 1">
            <a:extLst>
              <a:ext uri="{FF2B5EF4-FFF2-40B4-BE49-F238E27FC236}">
                <a16:creationId xmlns:a16="http://schemas.microsoft.com/office/drawing/2014/main" id="{E6C182B3-7F1F-2870-00AC-3742A4CAE771}"/>
              </a:ext>
            </a:extLst>
          </p:cNvPr>
          <p:cNvSpPr txBox="1">
            <a:spLocks/>
          </p:cNvSpPr>
          <p:nvPr/>
        </p:nvSpPr>
        <p:spPr>
          <a:xfrm>
            <a:off x="612227" y="207962"/>
            <a:ext cx="10515600" cy="74897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bg1"/>
                </a:solidFill>
                <a:latin typeface="+mj-lt"/>
                <a:ea typeface="+mj-ea"/>
                <a:cs typeface="+mj-cs"/>
              </a:defRPr>
            </a:lvl1pPr>
          </a:lstStyle>
          <a:p>
            <a:r>
              <a:rPr lang="en-US"/>
              <a:t>Register/Add New Loan</a:t>
            </a:r>
          </a:p>
        </p:txBody>
      </p:sp>
      <p:sp>
        <p:nvSpPr>
          <p:cNvPr id="7" name="Slide Number Placeholder 6">
            <a:extLst>
              <a:ext uri="{FF2B5EF4-FFF2-40B4-BE49-F238E27FC236}">
                <a16:creationId xmlns:a16="http://schemas.microsoft.com/office/drawing/2014/main" id="{C6AE0A6F-9AC2-4287-5CE5-72E0E9971393}"/>
              </a:ext>
            </a:extLst>
          </p:cNvPr>
          <p:cNvSpPr>
            <a:spLocks noGrp="1"/>
          </p:cNvSpPr>
          <p:nvPr>
            <p:ph type="sldNum" sz="quarter" idx="12"/>
          </p:nvPr>
        </p:nvSpPr>
        <p:spPr/>
        <p:txBody>
          <a:bodyPr/>
          <a:lstStyle/>
          <a:p>
            <a:fld id="{041E616D-8C89-4AEA-A23D-897903E9B2C2}" type="slidenum">
              <a:rPr lang="en-US" smtClean="0"/>
              <a:t>9</a:t>
            </a:fld>
            <a:endParaRPr lang="en-US"/>
          </a:p>
        </p:txBody>
      </p:sp>
    </p:spTree>
    <p:extLst>
      <p:ext uri="{BB962C8B-B14F-4D97-AF65-F5344CB8AC3E}">
        <p14:creationId xmlns:p14="http://schemas.microsoft.com/office/powerpoint/2010/main" val="21968500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63B6DA-D6BE-C920-2E77-697FFCACB735}"/>
              </a:ext>
            </a:extLst>
          </p:cNvPr>
          <p:cNvSpPr>
            <a:spLocks noGrp="1"/>
          </p:cNvSpPr>
          <p:nvPr>
            <p:ph type="title"/>
          </p:nvPr>
        </p:nvSpPr>
        <p:spPr/>
        <p:txBody>
          <a:bodyPr/>
          <a:lstStyle/>
          <a:p>
            <a:r>
              <a:rPr lang="en-US"/>
              <a:t>Manual Entry or MISMO 3.4 Upload</a:t>
            </a:r>
          </a:p>
        </p:txBody>
      </p:sp>
      <p:pic>
        <p:nvPicPr>
          <p:cNvPr id="4" name="Picture 3">
            <a:extLst>
              <a:ext uri="{FF2B5EF4-FFF2-40B4-BE49-F238E27FC236}">
                <a16:creationId xmlns:a16="http://schemas.microsoft.com/office/drawing/2014/main" id="{781A4C83-B619-777C-55C3-45C652552F9F}"/>
              </a:ext>
            </a:extLst>
          </p:cNvPr>
          <p:cNvPicPr>
            <a:picLocks noChangeAspect="1"/>
          </p:cNvPicPr>
          <p:nvPr/>
        </p:nvPicPr>
        <p:blipFill>
          <a:blip r:embed="rId3"/>
          <a:srcRect l="1620" t="2322" r="1186" b="2208"/>
          <a:stretch/>
        </p:blipFill>
        <p:spPr>
          <a:xfrm>
            <a:off x="284085" y="1597981"/>
            <a:ext cx="5424258" cy="3666478"/>
          </a:xfrm>
          <a:prstGeom prst="rect">
            <a:avLst/>
          </a:prstGeom>
        </p:spPr>
      </p:pic>
      <p:pic>
        <p:nvPicPr>
          <p:cNvPr id="5" name="Picture 4">
            <a:extLst>
              <a:ext uri="{FF2B5EF4-FFF2-40B4-BE49-F238E27FC236}">
                <a16:creationId xmlns:a16="http://schemas.microsoft.com/office/drawing/2014/main" id="{320EF97F-8BB3-E7D9-CAE5-9AC9594405F2}"/>
              </a:ext>
            </a:extLst>
          </p:cNvPr>
          <p:cNvPicPr>
            <a:picLocks noChangeAspect="1"/>
          </p:cNvPicPr>
          <p:nvPr/>
        </p:nvPicPr>
        <p:blipFill>
          <a:blip r:embed="rId4"/>
          <a:srcRect l="1500" t="2322" r="1695" b="2208"/>
          <a:stretch/>
        </p:blipFill>
        <p:spPr>
          <a:xfrm>
            <a:off x="5868140" y="1597980"/>
            <a:ext cx="6039775" cy="3666479"/>
          </a:xfrm>
          <a:prstGeom prst="rect">
            <a:avLst/>
          </a:prstGeom>
        </p:spPr>
      </p:pic>
      <p:sp>
        <p:nvSpPr>
          <p:cNvPr id="3" name="TextBox 1">
            <a:extLst>
              <a:ext uri="{FF2B5EF4-FFF2-40B4-BE49-F238E27FC236}">
                <a16:creationId xmlns:a16="http://schemas.microsoft.com/office/drawing/2014/main" id="{C0028F31-913D-9135-710D-D5593BE5321C}"/>
              </a:ext>
            </a:extLst>
          </p:cNvPr>
          <p:cNvSpPr txBox="1"/>
          <p:nvPr/>
        </p:nvSpPr>
        <p:spPr>
          <a:xfrm>
            <a:off x="1668409" y="5653463"/>
            <a:ext cx="7426164" cy="369332"/>
          </a:xfrm>
          <a:prstGeom prst="rect">
            <a:avLst/>
          </a:prstGeom>
          <a:noFill/>
          <a:ln w="76200">
            <a:noFill/>
          </a:ln>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srgbClr val="08305B"/>
                </a:solidFill>
              </a:rPr>
              <a:t>Import a 3.4 MISMO file or select Manual for data to be entered manually</a:t>
            </a:r>
          </a:p>
        </p:txBody>
      </p:sp>
      <p:sp>
        <p:nvSpPr>
          <p:cNvPr id="7" name="Slide Number Placeholder 6">
            <a:extLst>
              <a:ext uri="{FF2B5EF4-FFF2-40B4-BE49-F238E27FC236}">
                <a16:creationId xmlns:a16="http://schemas.microsoft.com/office/drawing/2014/main" id="{B75E1655-11A9-201B-592F-B46AB339247C}"/>
              </a:ext>
            </a:extLst>
          </p:cNvPr>
          <p:cNvSpPr>
            <a:spLocks noGrp="1"/>
          </p:cNvSpPr>
          <p:nvPr>
            <p:ph type="sldNum" sz="quarter" idx="12"/>
          </p:nvPr>
        </p:nvSpPr>
        <p:spPr/>
        <p:txBody>
          <a:bodyPr/>
          <a:lstStyle/>
          <a:p>
            <a:fld id="{041E616D-8C89-4AEA-A23D-897903E9B2C2}" type="slidenum">
              <a:rPr lang="en-US" smtClean="0"/>
              <a:t>10</a:t>
            </a:fld>
            <a:endParaRPr lang="en-US"/>
          </a:p>
        </p:txBody>
      </p:sp>
    </p:spTree>
    <p:extLst>
      <p:ext uri="{BB962C8B-B14F-4D97-AF65-F5344CB8AC3E}">
        <p14:creationId xmlns:p14="http://schemas.microsoft.com/office/powerpoint/2010/main" val="8757699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65F5DF-FE1B-1693-6F26-A79D693575E2}"/>
              </a:ext>
            </a:extLst>
          </p:cNvPr>
          <p:cNvSpPr>
            <a:spLocks noGrp="1"/>
          </p:cNvSpPr>
          <p:nvPr>
            <p:ph type="title"/>
          </p:nvPr>
        </p:nvSpPr>
        <p:spPr/>
        <p:txBody>
          <a:bodyPr/>
          <a:lstStyle/>
          <a:p>
            <a:r>
              <a:rPr lang="en-US"/>
              <a:t>Quick Register – Manual Entry</a:t>
            </a:r>
          </a:p>
        </p:txBody>
      </p:sp>
      <p:pic>
        <p:nvPicPr>
          <p:cNvPr id="4" name="Picture 3">
            <a:extLst>
              <a:ext uri="{FF2B5EF4-FFF2-40B4-BE49-F238E27FC236}">
                <a16:creationId xmlns:a16="http://schemas.microsoft.com/office/drawing/2014/main" id="{4D632F6D-2657-39BD-DA8E-23E984B49590}"/>
              </a:ext>
            </a:extLst>
          </p:cNvPr>
          <p:cNvPicPr>
            <a:picLocks noChangeAspect="1"/>
          </p:cNvPicPr>
          <p:nvPr/>
        </p:nvPicPr>
        <p:blipFill>
          <a:blip r:embed="rId3"/>
          <a:srcRect l="1371" t="1861" r="1347" b="4458"/>
          <a:stretch/>
        </p:blipFill>
        <p:spPr>
          <a:xfrm>
            <a:off x="2048420" y="1368227"/>
            <a:ext cx="6178858" cy="2681207"/>
          </a:xfrm>
          <a:prstGeom prst="rect">
            <a:avLst/>
          </a:prstGeom>
        </p:spPr>
      </p:pic>
      <p:pic>
        <p:nvPicPr>
          <p:cNvPr id="5" name="Picture 4">
            <a:extLst>
              <a:ext uri="{FF2B5EF4-FFF2-40B4-BE49-F238E27FC236}">
                <a16:creationId xmlns:a16="http://schemas.microsoft.com/office/drawing/2014/main" id="{2521B50B-652E-57E9-4385-47909F153A68}"/>
              </a:ext>
            </a:extLst>
          </p:cNvPr>
          <p:cNvPicPr>
            <a:picLocks noChangeAspect="1"/>
          </p:cNvPicPr>
          <p:nvPr/>
        </p:nvPicPr>
        <p:blipFill>
          <a:blip r:embed="rId4"/>
          <a:srcRect l="1371" t="2574" r="1347" b="1756"/>
          <a:stretch/>
        </p:blipFill>
        <p:spPr>
          <a:xfrm>
            <a:off x="2024108" y="4110361"/>
            <a:ext cx="6178859" cy="2565077"/>
          </a:xfrm>
          <a:prstGeom prst="rect">
            <a:avLst/>
          </a:prstGeom>
        </p:spPr>
      </p:pic>
      <p:sp>
        <p:nvSpPr>
          <p:cNvPr id="3" name="TextBox 1">
            <a:extLst>
              <a:ext uri="{FF2B5EF4-FFF2-40B4-BE49-F238E27FC236}">
                <a16:creationId xmlns:a16="http://schemas.microsoft.com/office/drawing/2014/main" id="{397C81B8-8D03-993E-D968-A75E02CF4207}"/>
              </a:ext>
            </a:extLst>
          </p:cNvPr>
          <p:cNvSpPr txBox="1"/>
          <p:nvPr/>
        </p:nvSpPr>
        <p:spPr>
          <a:xfrm>
            <a:off x="8565473" y="1970698"/>
            <a:ext cx="3133125" cy="3139321"/>
          </a:xfrm>
          <a:prstGeom prst="rect">
            <a:avLst/>
          </a:prstGeom>
          <a:noFill/>
          <a:ln w="76200">
            <a:noFill/>
          </a:ln>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buFont typeface="Wingdings"/>
              <a:buChar char="Ø"/>
            </a:pPr>
            <a:r>
              <a:rPr lang="en-US" err="1">
                <a:solidFill>
                  <a:srgbClr val="08305B"/>
                </a:solidFill>
              </a:rPr>
              <a:t>Mismo</a:t>
            </a:r>
            <a:r>
              <a:rPr lang="en-US">
                <a:solidFill>
                  <a:srgbClr val="08305B"/>
                </a:solidFill>
              </a:rPr>
              <a:t> 3.4 upload will complete most of these fields</a:t>
            </a:r>
          </a:p>
          <a:p>
            <a:endParaRPr lang="en-US">
              <a:solidFill>
                <a:srgbClr val="08305B"/>
              </a:solidFill>
            </a:endParaRPr>
          </a:p>
          <a:p>
            <a:pPr marL="285750" indent="-285750">
              <a:buFont typeface="Wingdings"/>
              <a:buChar char="Ø"/>
            </a:pPr>
            <a:r>
              <a:rPr lang="en-US">
                <a:solidFill>
                  <a:srgbClr val="08305B"/>
                </a:solidFill>
              </a:rPr>
              <a:t>For manual entry input the fields on the Quick Register screens.</a:t>
            </a:r>
          </a:p>
          <a:p>
            <a:endParaRPr lang="en-US">
              <a:solidFill>
                <a:srgbClr val="08305B"/>
              </a:solidFill>
            </a:endParaRPr>
          </a:p>
          <a:p>
            <a:pPr marL="285750" indent="-285750">
              <a:buFont typeface="Wingdings"/>
              <a:buChar char="Ø"/>
            </a:pPr>
            <a:r>
              <a:rPr lang="en-US">
                <a:solidFill>
                  <a:srgbClr val="08305B"/>
                </a:solidFill>
              </a:rPr>
              <a:t>Click the Register box at the bottom of the 2</a:t>
            </a:r>
            <a:r>
              <a:rPr lang="en-US" baseline="30000">
                <a:solidFill>
                  <a:srgbClr val="08305B"/>
                </a:solidFill>
              </a:rPr>
              <a:t>nd</a:t>
            </a:r>
            <a:r>
              <a:rPr lang="en-US">
                <a:solidFill>
                  <a:srgbClr val="08305B"/>
                </a:solidFill>
              </a:rPr>
              <a:t> screen once completed.</a:t>
            </a:r>
          </a:p>
        </p:txBody>
      </p:sp>
      <p:sp>
        <p:nvSpPr>
          <p:cNvPr id="7" name="Slide Number Placeholder 6">
            <a:extLst>
              <a:ext uri="{FF2B5EF4-FFF2-40B4-BE49-F238E27FC236}">
                <a16:creationId xmlns:a16="http://schemas.microsoft.com/office/drawing/2014/main" id="{C85A5463-1635-B250-CDCA-71461BFDCA48}"/>
              </a:ext>
            </a:extLst>
          </p:cNvPr>
          <p:cNvSpPr>
            <a:spLocks noGrp="1"/>
          </p:cNvSpPr>
          <p:nvPr>
            <p:ph type="sldNum" sz="quarter" idx="12"/>
          </p:nvPr>
        </p:nvSpPr>
        <p:spPr/>
        <p:txBody>
          <a:bodyPr/>
          <a:lstStyle/>
          <a:p>
            <a:fld id="{041E616D-8C89-4AEA-A23D-897903E9B2C2}" type="slidenum">
              <a:rPr lang="en-US" smtClean="0"/>
              <a:t>11</a:t>
            </a:fld>
            <a:endParaRPr lang="en-US"/>
          </a:p>
        </p:txBody>
      </p:sp>
    </p:spTree>
    <p:extLst>
      <p:ext uri="{BB962C8B-B14F-4D97-AF65-F5344CB8AC3E}">
        <p14:creationId xmlns:p14="http://schemas.microsoft.com/office/powerpoint/2010/main" val="24057012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53713E-A8FB-D4BB-BB2E-42A32827CEDD}"/>
              </a:ext>
            </a:extLst>
          </p:cNvPr>
          <p:cNvSpPr>
            <a:spLocks noGrp="1"/>
          </p:cNvSpPr>
          <p:nvPr>
            <p:ph type="title"/>
          </p:nvPr>
        </p:nvSpPr>
        <p:spPr/>
        <p:txBody>
          <a:bodyPr/>
          <a:lstStyle/>
          <a:p>
            <a:r>
              <a:rPr lang="en-US"/>
              <a:t> </a:t>
            </a:r>
          </a:p>
        </p:txBody>
      </p:sp>
      <p:pic>
        <p:nvPicPr>
          <p:cNvPr id="4" name="Picture 3">
            <a:extLst>
              <a:ext uri="{FF2B5EF4-FFF2-40B4-BE49-F238E27FC236}">
                <a16:creationId xmlns:a16="http://schemas.microsoft.com/office/drawing/2014/main" id="{00E6D842-54BF-81B4-E329-E8E30CAF169D}"/>
              </a:ext>
            </a:extLst>
          </p:cNvPr>
          <p:cNvPicPr>
            <a:picLocks noChangeAspect="1"/>
          </p:cNvPicPr>
          <p:nvPr/>
        </p:nvPicPr>
        <p:blipFill>
          <a:blip r:embed="rId3"/>
          <a:srcRect l="1309" t="1529" r="1072" b="2699"/>
          <a:stretch/>
        </p:blipFill>
        <p:spPr>
          <a:xfrm>
            <a:off x="612227" y="1260630"/>
            <a:ext cx="10955377" cy="4421080"/>
          </a:xfrm>
          <a:prstGeom prst="rect">
            <a:avLst/>
          </a:prstGeom>
          <a:ln>
            <a:noFill/>
          </a:ln>
        </p:spPr>
      </p:pic>
      <p:sp>
        <p:nvSpPr>
          <p:cNvPr id="5" name="TextBox 1">
            <a:extLst>
              <a:ext uri="{FF2B5EF4-FFF2-40B4-BE49-F238E27FC236}">
                <a16:creationId xmlns:a16="http://schemas.microsoft.com/office/drawing/2014/main" id="{9EB07F05-255D-3B67-F51C-547CA653EDC6}"/>
              </a:ext>
            </a:extLst>
          </p:cNvPr>
          <p:cNvSpPr txBox="1"/>
          <p:nvPr/>
        </p:nvSpPr>
        <p:spPr>
          <a:xfrm>
            <a:off x="1764436" y="6028493"/>
            <a:ext cx="6588732" cy="369332"/>
          </a:xfrm>
          <a:prstGeom prst="rect">
            <a:avLst/>
          </a:prstGeom>
          <a:noFill/>
          <a:ln w="76200">
            <a:noFill/>
          </a:ln>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srgbClr val="08305B"/>
                </a:solidFill>
              </a:rPr>
              <a:t>Required information needed will display in a pop-up box to enter</a:t>
            </a:r>
          </a:p>
        </p:txBody>
      </p:sp>
      <p:sp>
        <p:nvSpPr>
          <p:cNvPr id="6" name="Title 1">
            <a:extLst>
              <a:ext uri="{FF2B5EF4-FFF2-40B4-BE49-F238E27FC236}">
                <a16:creationId xmlns:a16="http://schemas.microsoft.com/office/drawing/2014/main" id="{8BF76062-8BA8-A12A-2E8F-D7587AE0FC9E}"/>
              </a:ext>
            </a:extLst>
          </p:cNvPr>
          <p:cNvSpPr txBox="1">
            <a:spLocks/>
          </p:cNvSpPr>
          <p:nvPr/>
        </p:nvSpPr>
        <p:spPr>
          <a:xfrm>
            <a:off x="612227" y="236001"/>
            <a:ext cx="10515600" cy="74897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bg1"/>
                </a:solidFill>
                <a:latin typeface="+mj-lt"/>
                <a:ea typeface="+mj-ea"/>
                <a:cs typeface="+mj-cs"/>
              </a:defRPr>
            </a:lvl1pPr>
          </a:lstStyle>
          <a:p>
            <a:r>
              <a:rPr lang="en-US"/>
              <a:t>Required Fields</a:t>
            </a:r>
          </a:p>
        </p:txBody>
      </p:sp>
      <p:sp>
        <p:nvSpPr>
          <p:cNvPr id="7" name="Slide Number Placeholder 6">
            <a:extLst>
              <a:ext uri="{FF2B5EF4-FFF2-40B4-BE49-F238E27FC236}">
                <a16:creationId xmlns:a16="http://schemas.microsoft.com/office/drawing/2014/main" id="{5F33C106-2093-01D7-2FDF-C7D33CFD7155}"/>
              </a:ext>
            </a:extLst>
          </p:cNvPr>
          <p:cNvSpPr>
            <a:spLocks noGrp="1"/>
          </p:cNvSpPr>
          <p:nvPr>
            <p:ph type="sldNum" sz="quarter" idx="12"/>
          </p:nvPr>
        </p:nvSpPr>
        <p:spPr/>
        <p:txBody>
          <a:bodyPr/>
          <a:lstStyle/>
          <a:p>
            <a:fld id="{041E616D-8C89-4AEA-A23D-897903E9B2C2}" type="slidenum">
              <a:rPr lang="en-US" smtClean="0"/>
              <a:t>12</a:t>
            </a:fld>
            <a:endParaRPr lang="en-US"/>
          </a:p>
        </p:txBody>
      </p:sp>
    </p:spTree>
    <p:extLst>
      <p:ext uri="{BB962C8B-B14F-4D97-AF65-F5344CB8AC3E}">
        <p14:creationId xmlns:p14="http://schemas.microsoft.com/office/powerpoint/2010/main" val="30462551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20FF52-269C-C824-1BE5-E74D8D88BFA7}"/>
              </a:ext>
            </a:extLst>
          </p:cNvPr>
          <p:cNvSpPr>
            <a:spLocks noGrp="1"/>
          </p:cNvSpPr>
          <p:nvPr>
            <p:ph type="title"/>
          </p:nvPr>
        </p:nvSpPr>
        <p:spPr/>
        <p:txBody>
          <a:bodyPr/>
          <a:lstStyle/>
          <a:p>
            <a:r>
              <a:rPr lang="en-US"/>
              <a:t>Loan Tracker</a:t>
            </a:r>
          </a:p>
        </p:txBody>
      </p:sp>
      <p:pic>
        <p:nvPicPr>
          <p:cNvPr id="4" name="Picture 3" descr="A screenshot of a computer&#10;&#10;Description automatically generated">
            <a:extLst>
              <a:ext uri="{FF2B5EF4-FFF2-40B4-BE49-F238E27FC236}">
                <a16:creationId xmlns:a16="http://schemas.microsoft.com/office/drawing/2014/main" id="{BB412070-0614-182F-D02A-D18C5D7AD672}"/>
              </a:ext>
            </a:extLst>
          </p:cNvPr>
          <p:cNvPicPr>
            <a:picLocks noChangeAspect="1"/>
          </p:cNvPicPr>
          <p:nvPr/>
        </p:nvPicPr>
        <p:blipFill>
          <a:blip r:embed="rId3">
            <a:extLst>
              <a:ext uri="{28A0092B-C50C-407E-A947-70E740481C1C}">
                <a14:useLocalDpi xmlns:a14="http://schemas.microsoft.com/office/drawing/2010/main" val="0"/>
              </a:ext>
            </a:extLst>
          </a:blip>
          <a:srcRect l="610" t="4417" r="857" b="3634"/>
          <a:stretch/>
        </p:blipFill>
        <p:spPr>
          <a:xfrm>
            <a:off x="186431" y="1917576"/>
            <a:ext cx="11789546" cy="1970843"/>
          </a:xfrm>
          <a:prstGeom prst="rect">
            <a:avLst/>
          </a:prstGeom>
        </p:spPr>
      </p:pic>
      <p:sp>
        <p:nvSpPr>
          <p:cNvPr id="3" name="TextBox 1">
            <a:extLst>
              <a:ext uri="{FF2B5EF4-FFF2-40B4-BE49-F238E27FC236}">
                <a16:creationId xmlns:a16="http://schemas.microsoft.com/office/drawing/2014/main" id="{265CD320-C632-94AF-82B2-0AA382DFBBF4}"/>
              </a:ext>
            </a:extLst>
          </p:cNvPr>
          <p:cNvSpPr txBox="1"/>
          <p:nvPr/>
        </p:nvSpPr>
        <p:spPr>
          <a:xfrm>
            <a:off x="2651884" y="4427715"/>
            <a:ext cx="6567617" cy="738664"/>
          </a:xfrm>
          <a:prstGeom prst="rect">
            <a:avLst/>
          </a:prstGeom>
          <a:noFill/>
          <a:ln w="76200">
            <a:noFill/>
          </a:ln>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buFont typeface="Wingdings"/>
              <a:buChar char="Ø"/>
            </a:pPr>
            <a:r>
              <a:rPr lang="en-US">
                <a:solidFill>
                  <a:srgbClr val="08305B"/>
                </a:solidFill>
              </a:rPr>
              <a:t>Loan Tracker displayed at top of  Loan Summary page in loan </a:t>
            </a:r>
          </a:p>
          <a:p>
            <a:pPr marL="342900" indent="-342900">
              <a:buFont typeface="Wingdings"/>
              <a:buChar char="Ø"/>
            </a:pPr>
            <a:r>
              <a:rPr lang="en-US">
                <a:solidFill>
                  <a:srgbClr val="08305B"/>
                </a:solidFill>
              </a:rPr>
              <a:t>At stage completion, the number updates to a check mark </a:t>
            </a:r>
            <a:r>
              <a:rPr lang="en-US" sz="2400">
                <a:solidFill>
                  <a:srgbClr val="08305B"/>
                </a:solidFill>
              </a:rPr>
              <a:t> </a:t>
            </a:r>
            <a:endParaRPr lang="en-US">
              <a:solidFill>
                <a:srgbClr val="08305B"/>
              </a:solidFill>
            </a:endParaRPr>
          </a:p>
        </p:txBody>
      </p:sp>
      <p:sp>
        <p:nvSpPr>
          <p:cNvPr id="6" name="Slide Number Placeholder 5">
            <a:extLst>
              <a:ext uri="{FF2B5EF4-FFF2-40B4-BE49-F238E27FC236}">
                <a16:creationId xmlns:a16="http://schemas.microsoft.com/office/drawing/2014/main" id="{3A3BABF1-385B-35CC-CBF3-816E66D10172}"/>
              </a:ext>
            </a:extLst>
          </p:cNvPr>
          <p:cNvSpPr>
            <a:spLocks noGrp="1"/>
          </p:cNvSpPr>
          <p:nvPr>
            <p:ph type="sldNum" sz="quarter" idx="12"/>
          </p:nvPr>
        </p:nvSpPr>
        <p:spPr/>
        <p:txBody>
          <a:bodyPr/>
          <a:lstStyle/>
          <a:p>
            <a:fld id="{041E616D-8C89-4AEA-A23D-897903E9B2C2}" type="slidenum">
              <a:rPr lang="en-US" smtClean="0"/>
              <a:t>13</a:t>
            </a:fld>
            <a:endParaRPr lang="en-US"/>
          </a:p>
        </p:txBody>
      </p:sp>
    </p:spTree>
    <p:extLst>
      <p:ext uri="{BB962C8B-B14F-4D97-AF65-F5344CB8AC3E}">
        <p14:creationId xmlns:p14="http://schemas.microsoft.com/office/powerpoint/2010/main" val="39290400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615648-0D0F-3A5D-BF45-C57CF1B85458}"/>
              </a:ext>
            </a:extLst>
          </p:cNvPr>
          <p:cNvSpPr>
            <a:spLocks noGrp="1"/>
          </p:cNvSpPr>
          <p:nvPr>
            <p:ph type="title"/>
          </p:nvPr>
        </p:nvSpPr>
        <p:spPr/>
        <p:txBody>
          <a:bodyPr/>
          <a:lstStyle/>
          <a:p>
            <a:r>
              <a:rPr lang="en-US"/>
              <a:t>Loan Application</a:t>
            </a:r>
          </a:p>
        </p:txBody>
      </p:sp>
      <p:sp>
        <p:nvSpPr>
          <p:cNvPr id="7" name="TextBox 6">
            <a:extLst>
              <a:ext uri="{FF2B5EF4-FFF2-40B4-BE49-F238E27FC236}">
                <a16:creationId xmlns:a16="http://schemas.microsoft.com/office/drawing/2014/main" id="{F4BB06FA-09F4-57D5-9B73-15529617450A}"/>
              </a:ext>
            </a:extLst>
          </p:cNvPr>
          <p:cNvSpPr txBox="1"/>
          <p:nvPr/>
        </p:nvSpPr>
        <p:spPr>
          <a:xfrm>
            <a:off x="9709222" y="1496352"/>
            <a:ext cx="2132928" cy="3754874"/>
          </a:xfrm>
          <a:prstGeom prst="rect">
            <a:avLst/>
          </a:prstGeom>
          <a:noFill/>
          <a:ln w="76200">
            <a:noFill/>
          </a:ln>
        </p:spPr>
        <p:txBody>
          <a:bodyPr wrap="square" lIns="91440" tIns="45720" rIns="91440" bIns="45720" rtlCol="0" anchor="t">
            <a:spAutoFit/>
          </a:bodyPr>
          <a:lstStyle/>
          <a:p>
            <a:pPr marL="285750" indent="-285750">
              <a:buFont typeface="Wingdings"/>
              <a:buChar char="Ø"/>
            </a:pPr>
            <a:r>
              <a:rPr lang="en-US" sz="1600">
                <a:solidFill>
                  <a:srgbClr val="08305B"/>
                </a:solidFill>
                <a:latin typeface="Aptos"/>
                <a:ea typeface="Calibri"/>
                <a:cs typeface="Calibri"/>
              </a:rPr>
              <a:t>Application – add, edit, delete data</a:t>
            </a:r>
          </a:p>
          <a:p>
            <a:pPr marL="285750" indent="-285750">
              <a:buFont typeface="Wingdings"/>
              <a:buChar char="Ø"/>
            </a:pPr>
            <a:endParaRPr lang="en-US" sz="1600">
              <a:solidFill>
                <a:srgbClr val="08305B"/>
              </a:solidFill>
              <a:latin typeface="Aptos"/>
              <a:ea typeface="Calibri"/>
              <a:cs typeface="Calibri"/>
            </a:endParaRPr>
          </a:p>
          <a:p>
            <a:pPr marL="285750" indent="-285750">
              <a:buFont typeface="Wingdings"/>
              <a:buChar char="Ø"/>
            </a:pPr>
            <a:r>
              <a:rPr lang="en-US" sz="1600">
                <a:solidFill>
                  <a:srgbClr val="08305B"/>
                </a:solidFill>
                <a:latin typeface="Aptos"/>
                <a:ea typeface="Calibri"/>
                <a:cs typeface="Calibri"/>
              </a:rPr>
              <a:t>Next button – move to each page without losing data entered</a:t>
            </a:r>
          </a:p>
          <a:p>
            <a:pPr marL="285750" indent="-285750">
              <a:buFont typeface="Wingdings"/>
              <a:buChar char="Ø"/>
            </a:pPr>
            <a:endParaRPr lang="en-US" sz="1600">
              <a:solidFill>
                <a:srgbClr val="08305B"/>
              </a:solidFill>
              <a:latin typeface="Aptos"/>
              <a:ea typeface="Calibri"/>
              <a:cs typeface="Calibri"/>
            </a:endParaRPr>
          </a:p>
          <a:p>
            <a:pPr marL="285750" indent="-285750">
              <a:buFont typeface="Wingdings"/>
              <a:buChar char="Ø"/>
            </a:pPr>
            <a:r>
              <a:rPr lang="en-US" sz="1600">
                <a:solidFill>
                  <a:srgbClr val="08305B"/>
                </a:solidFill>
                <a:latin typeface="Aptos"/>
                <a:ea typeface="Calibri"/>
                <a:cs typeface="Calibri"/>
              </a:rPr>
              <a:t>Save button –saves data</a:t>
            </a:r>
          </a:p>
          <a:p>
            <a:pPr marL="285750" indent="-285750">
              <a:buFont typeface="Wingdings"/>
              <a:buChar char="Ø"/>
            </a:pPr>
            <a:endParaRPr lang="en-US" sz="1600">
              <a:solidFill>
                <a:srgbClr val="08305B"/>
              </a:solidFill>
              <a:latin typeface="Aptos"/>
              <a:ea typeface="Calibri"/>
              <a:cs typeface="Calibri"/>
            </a:endParaRPr>
          </a:p>
          <a:p>
            <a:pPr marL="285750" indent="-285750">
              <a:buFont typeface="Wingdings"/>
              <a:buChar char="Ø"/>
            </a:pPr>
            <a:r>
              <a:rPr lang="en-US" sz="1600">
                <a:solidFill>
                  <a:srgbClr val="08305B"/>
                </a:solidFill>
                <a:latin typeface="Aptos"/>
                <a:ea typeface="Calibri"/>
                <a:cs typeface="Calibri"/>
              </a:rPr>
              <a:t>When prompted - Save information to the loan file </a:t>
            </a:r>
          </a:p>
          <a:p>
            <a:pPr marL="285750" indent="-285750">
              <a:buFont typeface="Wingdings"/>
              <a:buChar char="Ø"/>
            </a:pPr>
            <a:endParaRPr lang="en-US" sz="1400">
              <a:solidFill>
                <a:srgbClr val="08305B"/>
              </a:solidFill>
              <a:latin typeface="Calibri"/>
              <a:ea typeface="Calibri"/>
              <a:cs typeface="Calibri"/>
            </a:endParaRPr>
          </a:p>
        </p:txBody>
      </p:sp>
      <p:pic>
        <p:nvPicPr>
          <p:cNvPr id="8" name="Picture 7" descr="A screenshot of a computer&#10;&#10;Description automatically generated">
            <a:extLst>
              <a:ext uri="{FF2B5EF4-FFF2-40B4-BE49-F238E27FC236}">
                <a16:creationId xmlns:a16="http://schemas.microsoft.com/office/drawing/2014/main" id="{951E5B48-1674-619E-F696-04D5BFF8CC95}"/>
              </a:ext>
            </a:extLst>
          </p:cNvPr>
          <p:cNvPicPr>
            <a:picLocks noChangeAspect="1"/>
          </p:cNvPicPr>
          <p:nvPr/>
        </p:nvPicPr>
        <p:blipFill>
          <a:blip r:embed="rId2"/>
          <a:srcRect t="2635" r="1010" b="2841"/>
          <a:stretch/>
        </p:blipFill>
        <p:spPr>
          <a:xfrm>
            <a:off x="349850" y="1580224"/>
            <a:ext cx="9051602" cy="3009531"/>
          </a:xfrm>
          <a:prstGeom prst="rect">
            <a:avLst/>
          </a:prstGeom>
          <a:ln>
            <a:noFill/>
          </a:ln>
        </p:spPr>
      </p:pic>
      <p:sp>
        <p:nvSpPr>
          <p:cNvPr id="4" name="Slide Number Placeholder 3">
            <a:extLst>
              <a:ext uri="{FF2B5EF4-FFF2-40B4-BE49-F238E27FC236}">
                <a16:creationId xmlns:a16="http://schemas.microsoft.com/office/drawing/2014/main" id="{2EAD6972-D9E1-FEE8-D23E-B8547A9DF344}"/>
              </a:ext>
            </a:extLst>
          </p:cNvPr>
          <p:cNvSpPr>
            <a:spLocks noGrp="1"/>
          </p:cNvSpPr>
          <p:nvPr>
            <p:ph type="sldNum" sz="quarter" idx="12"/>
          </p:nvPr>
        </p:nvSpPr>
        <p:spPr/>
        <p:txBody>
          <a:bodyPr/>
          <a:lstStyle/>
          <a:p>
            <a:fld id="{041E616D-8C89-4AEA-A23D-897903E9B2C2}" type="slidenum">
              <a:rPr lang="en-US" smtClean="0"/>
              <a:t>14</a:t>
            </a:fld>
            <a:endParaRPr lang="en-US"/>
          </a:p>
        </p:txBody>
      </p:sp>
    </p:spTree>
    <p:extLst>
      <p:ext uri="{BB962C8B-B14F-4D97-AF65-F5344CB8AC3E}">
        <p14:creationId xmlns:p14="http://schemas.microsoft.com/office/powerpoint/2010/main" val="21395661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822C24-3652-E670-D333-AD6EA3CCD310}"/>
              </a:ext>
            </a:extLst>
          </p:cNvPr>
          <p:cNvSpPr>
            <a:spLocks noGrp="1"/>
          </p:cNvSpPr>
          <p:nvPr>
            <p:ph type="title"/>
          </p:nvPr>
        </p:nvSpPr>
        <p:spPr/>
        <p:txBody>
          <a:bodyPr/>
          <a:lstStyle/>
          <a:p>
            <a:r>
              <a:rPr lang="en-US"/>
              <a:t>Input Broker Fees</a:t>
            </a:r>
          </a:p>
        </p:txBody>
      </p:sp>
      <p:pic>
        <p:nvPicPr>
          <p:cNvPr id="4" name="Picture 3" descr="A screenshot of a computer&#10;&#10;Description automatically generated">
            <a:extLst>
              <a:ext uri="{FF2B5EF4-FFF2-40B4-BE49-F238E27FC236}">
                <a16:creationId xmlns:a16="http://schemas.microsoft.com/office/drawing/2014/main" id="{9DA9C417-843D-440F-AABD-283D825D4333}"/>
              </a:ext>
            </a:extLst>
          </p:cNvPr>
          <p:cNvPicPr>
            <a:picLocks noChangeAspect="1"/>
          </p:cNvPicPr>
          <p:nvPr/>
        </p:nvPicPr>
        <p:blipFill>
          <a:blip r:embed="rId3">
            <a:extLst>
              <a:ext uri="{28A0092B-C50C-407E-A947-70E740481C1C}">
                <a14:useLocalDpi xmlns:a14="http://schemas.microsoft.com/office/drawing/2010/main" val="0"/>
              </a:ext>
            </a:extLst>
          </a:blip>
          <a:srcRect l="867" t="1503" r="684" b="1351"/>
          <a:stretch/>
        </p:blipFill>
        <p:spPr>
          <a:xfrm>
            <a:off x="1302841" y="1620101"/>
            <a:ext cx="7634797" cy="4926537"/>
          </a:xfrm>
          <a:prstGeom prst="rect">
            <a:avLst/>
          </a:prstGeom>
          <a:ln w="3175">
            <a:solidFill>
              <a:srgbClr val="FFFF00"/>
            </a:solidFill>
          </a:ln>
        </p:spPr>
      </p:pic>
      <p:sp>
        <p:nvSpPr>
          <p:cNvPr id="3" name="TextBox 1">
            <a:extLst>
              <a:ext uri="{FF2B5EF4-FFF2-40B4-BE49-F238E27FC236}">
                <a16:creationId xmlns:a16="http://schemas.microsoft.com/office/drawing/2014/main" id="{D3FFAC58-453F-0B22-1704-0049F2457CA6}"/>
              </a:ext>
            </a:extLst>
          </p:cNvPr>
          <p:cNvSpPr txBox="1"/>
          <p:nvPr/>
        </p:nvSpPr>
        <p:spPr>
          <a:xfrm>
            <a:off x="2411256" y="1205746"/>
            <a:ext cx="5925312" cy="369332"/>
          </a:xfrm>
          <a:prstGeom prst="rect">
            <a:avLst/>
          </a:prstGeom>
          <a:noFill/>
          <a:ln w="57150">
            <a:no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srgbClr val="08305B"/>
                </a:solidFill>
              </a:rPr>
              <a:t>Non TRID Loans:  Business Purpose (Investment Property)</a:t>
            </a:r>
          </a:p>
        </p:txBody>
      </p:sp>
      <p:sp>
        <p:nvSpPr>
          <p:cNvPr id="5" name="TextBox 2">
            <a:extLst>
              <a:ext uri="{FF2B5EF4-FFF2-40B4-BE49-F238E27FC236}">
                <a16:creationId xmlns:a16="http://schemas.microsoft.com/office/drawing/2014/main" id="{DA230A56-980B-73FF-B6F7-7E23CC4B6A86}"/>
              </a:ext>
            </a:extLst>
          </p:cNvPr>
          <p:cNvSpPr txBox="1"/>
          <p:nvPr/>
        </p:nvSpPr>
        <p:spPr>
          <a:xfrm>
            <a:off x="9148750" y="2136338"/>
            <a:ext cx="2763654" cy="2862322"/>
          </a:xfrm>
          <a:prstGeom prst="rect">
            <a:avLst/>
          </a:prstGeom>
          <a:noFill/>
          <a:ln w="76200">
            <a:noFill/>
          </a:ln>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buFont typeface="Wingdings"/>
              <a:buChar char="Ø"/>
            </a:pPr>
            <a:r>
              <a:rPr lang="en-US">
                <a:solidFill>
                  <a:srgbClr val="08305B"/>
                </a:solidFill>
              </a:rPr>
              <a:t>Enter Broker Fee in Broker Fees box</a:t>
            </a:r>
          </a:p>
          <a:p>
            <a:endParaRPr lang="en-US">
              <a:solidFill>
                <a:srgbClr val="08305B"/>
              </a:solidFill>
            </a:endParaRPr>
          </a:p>
          <a:p>
            <a:pPr marL="285750" indent="-285750">
              <a:buFont typeface="Wingdings"/>
              <a:buChar char="Ø"/>
            </a:pPr>
            <a:r>
              <a:rPr lang="en-US">
                <a:solidFill>
                  <a:srgbClr val="08305B"/>
                </a:solidFill>
              </a:rPr>
              <a:t>For Processing Fee </a:t>
            </a:r>
          </a:p>
          <a:p>
            <a:pPr marL="742950" lvl="1" indent="-285750">
              <a:buFont typeface="Courier New"/>
              <a:buChar char="o"/>
            </a:pPr>
            <a:r>
              <a:rPr lang="en-US">
                <a:solidFill>
                  <a:srgbClr val="08305B"/>
                </a:solidFill>
              </a:rPr>
              <a:t>Select additional fee box</a:t>
            </a:r>
          </a:p>
          <a:p>
            <a:pPr marL="742950" lvl="1" indent="-285750">
              <a:buFont typeface="Courier New"/>
              <a:buChar char="o"/>
            </a:pPr>
            <a:r>
              <a:rPr lang="en-US">
                <a:solidFill>
                  <a:srgbClr val="08305B"/>
                </a:solidFill>
              </a:rPr>
              <a:t>Use drop down and select Processing Fee</a:t>
            </a:r>
          </a:p>
          <a:p>
            <a:pPr marL="742950" lvl="1" indent="-285750">
              <a:buFont typeface="Courier New"/>
              <a:buChar char="o"/>
            </a:pPr>
            <a:r>
              <a:rPr lang="en-US">
                <a:solidFill>
                  <a:srgbClr val="08305B"/>
                </a:solidFill>
              </a:rPr>
              <a:t>Enter fee amount</a:t>
            </a:r>
          </a:p>
        </p:txBody>
      </p:sp>
      <p:sp>
        <p:nvSpPr>
          <p:cNvPr id="9" name="Slide Number Placeholder 8">
            <a:extLst>
              <a:ext uri="{FF2B5EF4-FFF2-40B4-BE49-F238E27FC236}">
                <a16:creationId xmlns:a16="http://schemas.microsoft.com/office/drawing/2014/main" id="{BF030750-E977-B8AE-8BD4-7492B151A30E}"/>
              </a:ext>
            </a:extLst>
          </p:cNvPr>
          <p:cNvSpPr>
            <a:spLocks noGrp="1"/>
          </p:cNvSpPr>
          <p:nvPr>
            <p:ph type="sldNum" sz="quarter" idx="12"/>
          </p:nvPr>
        </p:nvSpPr>
        <p:spPr/>
        <p:txBody>
          <a:bodyPr/>
          <a:lstStyle/>
          <a:p>
            <a:fld id="{041E616D-8C89-4AEA-A23D-897903E9B2C2}" type="slidenum">
              <a:rPr lang="en-US" smtClean="0"/>
              <a:t>15</a:t>
            </a:fld>
            <a:endParaRPr lang="en-US"/>
          </a:p>
        </p:txBody>
      </p:sp>
    </p:spTree>
    <p:extLst>
      <p:ext uri="{BB962C8B-B14F-4D97-AF65-F5344CB8AC3E}">
        <p14:creationId xmlns:p14="http://schemas.microsoft.com/office/powerpoint/2010/main" val="22876381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BBD70-23BD-D27E-7001-1E43073DDD72}"/>
              </a:ext>
            </a:extLst>
          </p:cNvPr>
          <p:cNvSpPr>
            <a:spLocks noGrp="1"/>
          </p:cNvSpPr>
          <p:nvPr>
            <p:ph type="title"/>
          </p:nvPr>
        </p:nvSpPr>
        <p:spPr/>
        <p:txBody>
          <a:bodyPr/>
          <a:lstStyle/>
          <a:p>
            <a:r>
              <a:rPr lang="en-US"/>
              <a:t>Credit – Importing Broker Credit</a:t>
            </a:r>
          </a:p>
        </p:txBody>
      </p:sp>
      <p:pic>
        <p:nvPicPr>
          <p:cNvPr id="4" name="Picture 3">
            <a:extLst>
              <a:ext uri="{FF2B5EF4-FFF2-40B4-BE49-F238E27FC236}">
                <a16:creationId xmlns:a16="http://schemas.microsoft.com/office/drawing/2014/main" id="{AC3BB145-93BF-9902-17A2-8EB5B3E8FBA4}"/>
              </a:ext>
            </a:extLst>
          </p:cNvPr>
          <p:cNvPicPr>
            <a:picLocks noChangeAspect="1"/>
          </p:cNvPicPr>
          <p:nvPr/>
        </p:nvPicPr>
        <p:blipFill>
          <a:blip r:embed="rId3"/>
          <a:srcRect l="796" t="526" r="832" b="2323"/>
          <a:stretch/>
        </p:blipFill>
        <p:spPr>
          <a:xfrm>
            <a:off x="284085" y="1194594"/>
            <a:ext cx="8602464" cy="5132060"/>
          </a:xfrm>
          <a:prstGeom prst="rect">
            <a:avLst/>
          </a:prstGeom>
        </p:spPr>
      </p:pic>
      <p:sp>
        <p:nvSpPr>
          <p:cNvPr id="3" name="TextBox 2">
            <a:extLst>
              <a:ext uri="{FF2B5EF4-FFF2-40B4-BE49-F238E27FC236}">
                <a16:creationId xmlns:a16="http://schemas.microsoft.com/office/drawing/2014/main" id="{D7A0904A-B145-8A3D-E4A6-984350E60615}"/>
              </a:ext>
            </a:extLst>
          </p:cNvPr>
          <p:cNvSpPr txBox="1"/>
          <p:nvPr/>
        </p:nvSpPr>
        <p:spPr>
          <a:xfrm>
            <a:off x="9036990" y="1194594"/>
            <a:ext cx="3071745" cy="5062924"/>
          </a:xfrm>
          <a:prstGeom prst="rect">
            <a:avLst/>
          </a:prstGeom>
          <a:noFill/>
          <a:ln w="76200">
            <a:noFill/>
          </a:ln>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buFont typeface="Wingdings" panose="05000000000000000000" pitchFamily="2" charset="2"/>
              <a:buChar char="Ø"/>
            </a:pPr>
            <a:r>
              <a:rPr lang="en-US" sz="1700">
                <a:solidFill>
                  <a:srgbClr val="08305B"/>
                </a:solidFill>
              </a:rPr>
              <a:t>Select credit provider from drop down</a:t>
            </a:r>
          </a:p>
          <a:p>
            <a:endParaRPr lang="en-US" sz="1700">
              <a:solidFill>
                <a:srgbClr val="08305B"/>
              </a:solidFill>
            </a:endParaRPr>
          </a:p>
          <a:p>
            <a:pPr marL="285750" indent="-285750">
              <a:buFont typeface="Wingdings" panose="05000000000000000000" pitchFamily="2" charset="2"/>
              <a:buChar char="Ø"/>
            </a:pPr>
            <a:r>
              <a:rPr lang="en-US" sz="1700">
                <a:solidFill>
                  <a:srgbClr val="08305B"/>
                </a:solidFill>
              </a:rPr>
              <a:t>Select Reissue Credit</a:t>
            </a:r>
          </a:p>
          <a:p>
            <a:endParaRPr lang="en-US" sz="1700">
              <a:solidFill>
                <a:srgbClr val="08305B"/>
              </a:solidFill>
            </a:endParaRPr>
          </a:p>
          <a:p>
            <a:pPr marL="285750" indent="-285750">
              <a:buFont typeface="Wingdings" panose="05000000000000000000" pitchFamily="2" charset="2"/>
              <a:buChar char="Ø"/>
            </a:pPr>
            <a:r>
              <a:rPr lang="en-US" sz="1700">
                <a:solidFill>
                  <a:srgbClr val="08305B"/>
                </a:solidFill>
              </a:rPr>
              <a:t>Enter the credit report reference number </a:t>
            </a:r>
          </a:p>
          <a:p>
            <a:pPr marL="285750" indent="-285750">
              <a:buFont typeface="Wingdings" panose="05000000000000000000" pitchFamily="2" charset="2"/>
              <a:buChar char="Ø"/>
            </a:pPr>
            <a:endParaRPr lang="en-US" sz="1700">
              <a:solidFill>
                <a:srgbClr val="08305B"/>
              </a:solidFill>
            </a:endParaRPr>
          </a:p>
          <a:p>
            <a:pPr marL="285750" indent="-285750">
              <a:buFont typeface="Wingdings" panose="05000000000000000000" pitchFamily="2" charset="2"/>
              <a:buChar char="Ø"/>
            </a:pPr>
            <a:r>
              <a:rPr lang="en-US" sz="1700">
                <a:solidFill>
                  <a:srgbClr val="08305B"/>
                </a:solidFill>
              </a:rPr>
              <a:t>Enter </a:t>
            </a:r>
            <a:r>
              <a:rPr lang="en-US" sz="1700" b="1">
                <a:solidFill>
                  <a:srgbClr val="08305B"/>
                </a:solidFill>
              </a:rPr>
              <a:t>your</a:t>
            </a:r>
            <a:r>
              <a:rPr lang="en-US" sz="1700">
                <a:solidFill>
                  <a:srgbClr val="08305B"/>
                </a:solidFill>
              </a:rPr>
              <a:t> credentials for </a:t>
            </a:r>
            <a:r>
              <a:rPr lang="en-US" sz="1700" b="1">
                <a:solidFill>
                  <a:srgbClr val="08305B"/>
                </a:solidFill>
              </a:rPr>
              <a:t>your </a:t>
            </a:r>
            <a:r>
              <a:rPr lang="en-US" sz="1700">
                <a:solidFill>
                  <a:srgbClr val="08305B"/>
                </a:solidFill>
              </a:rPr>
              <a:t>credit vendor.  </a:t>
            </a:r>
          </a:p>
          <a:p>
            <a:endParaRPr lang="en-US" sz="1700">
              <a:solidFill>
                <a:srgbClr val="08305B"/>
              </a:solidFill>
            </a:endParaRPr>
          </a:p>
          <a:p>
            <a:pPr marL="285750" indent="-285750">
              <a:buFont typeface="Wingdings" panose="05000000000000000000" pitchFamily="2" charset="2"/>
              <a:buChar char="Ø"/>
            </a:pPr>
            <a:r>
              <a:rPr lang="en-US" sz="1700">
                <a:solidFill>
                  <a:srgbClr val="08305B"/>
                </a:solidFill>
              </a:rPr>
              <a:t>Click  "Save Login Information" box</a:t>
            </a:r>
            <a:endParaRPr lang="en-US">
              <a:solidFill>
                <a:srgbClr val="08305B"/>
              </a:solidFill>
            </a:endParaRPr>
          </a:p>
          <a:p>
            <a:endParaRPr lang="en-US" sz="1700">
              <a:solidFill>
                <a:srgbClr val="08305B"/>
              </a:solidFill>
            </a:endParaRPr>
          </a:p>
          <a:p>
            <a:pPr marL="285750" indent="-285750">
              <a:buFont typeface="Wingdings" panose="05000000000000000000" pitchFamily="2" charset="2"/>
              <a:buChar char="Ø"/>
            </a:pPr>
            <a:r>
              <a:rPr lang="en-US" sz="1700">
                <a:solidFill>
                  <a:srgbClr val="08305B"/>
                </a:solidFill>
              </a:rPr>
              <a:t>Select the Reissue Credit box.  </a:t>
            </a:r>
          </a:p>
          <a:p>
            <a:pPr marL="285750" indent="-285750">
              <a:buFont typeface="Wingdings" panose="05000000000000000000" pitchFamily="2" charset="2"/>
              <a:buChar char="Ø"/>
            </a:pPr>
            <a:endParaRPr lang="en-US" sz="1700">
              <a:solidFill>
                <a:srgbClr val="08305B"/>
              </a:solidFill>
            </a:endParaRPr>
          </a:p>
          <a:p>
            <a:pPr marL="285750" indent="-285750">
              <a:buFont typeface="Wingdings" panose="05000000000000000000" pitchFamily="2" charset="2"/>
              <a:buChar char="Ø"/>
            </a:pPr>
            <a:r>
              <a:rPr lang="en-US" sz="1700">
                <a:solidFill>
                  <a:srgbClr val="08305B"/>
                </a:solidFill>
              </a:rPr>
              <a:t>Select at prompt "only liabilities with balances"</a:t>
            </a:r>
            <a:endParaRPr lang="en-US">
              <a:solidFill>
                <a:srgbClr val="08305B"/>
              </a:solidFill>
            </a:endParaRPr>
          </a:p>
        </p:txBody>
      </p:sp>
      <p:sp>
        <p:nvSpPr>
          <p:cNvPr id="6" name="Slide Number Placeholder 5">
            <a:extLst>
              <a:ext uri="{FF2B5EF4-FFF2-40B4-BE49-F238E27FC236}">
                <a16:creationId xmlns:a16="http://schemas.microsoft.com/office/drawing/2014/main" id="{9F80B6F4-7292-B94B-1970-93B091D2CA9D}"/>
              </a:ext>
            </a:extLst>
          </p:cNvPr>
          <p:cNvSpPr>
            <a:spLocks noGrp="1"/>
          </p:cNvSpPr>
          <p:nvPr>
            <p:ph type="sldNum" sz="quarter" idx="12"/>
          </p:nvPr>
        </p:nvSpPr>
        <p:spPr/>
        <p:txBody>
          <a:bodyPr/>
          <a:lstStyle/>
          <a:p>
            <a:fld id="{041E616D-8C89-4AEA-A23D-897903E9B2C2}" type="slidenum">
              <a:rPr lang="en-US" smtClean="0"/>
              <a:t>16</a:t>
            </a:fld>
            <a:endParaRPr lang="en-US"/>
          </a:p>
        </p:txBody>
      </p:sp>
    </p:spTree>
    <p:extLst>
      <p:ext uri="{BB962C8B-B14F-4D97-AF65-F5344CB8AC3E}">
        <p14:creationId xmlns:p14="http://schemas.microsoft.com/office/powerpoint/2010/main" val="39224365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5D475A-8CCC-2521-A700-CCC63A5D8E81}"/>
              </a:ext>
            </a:extLst>
          </p:cNvPr>
          <p:cNvSpPr>
            <a:spLocks noGrp="1"/>
          </p:cNvSpPr>
          <p:nvPr>
            <p:ph type="title"/>
          </p:nvPr>
        </p:nvSpPr>
        <p:spPr/>
        <p:txBody>
          <a:bodyPr/>
          <a:lstStyle/>
          <a:p>
            <a:r>
              <a:rPr lang="en-US"/>
              <a:t>Product and Pricing</a:t>
            </a:r>
          </a:p>
        </p:txBody>
      </p:sp>
      <p:pic>
        <p:nvPicPr>
          <p:cNvPr id="4" name="Content Placeholder 3">
            <a:extLst>
              <a:ext uri="{FF2B5EF4-FFF2-40B4-BE49-F238E27FC236}">
                <a16:creationId xmlns:a16="http://schemas.microsoft.com/office/drawing/2014/main" id="{7B820EB7-D2E8-9862-772C-27144BC3CE85}"/>
              </a:ext>
            </a:extLst>
          </p:cNvPr>
          <p:cNvPicPr>
            <a:picLocks noGrp="1" noChangeAspect="1"/>
          </p:cNvPicPr>
          <p:nvPr>
            <p:ph idx="1"/>
          </p:nvPr>
        </p:nvPicPr>
        <p:blipFill>
          <a:blip r:embed="rId2"/>
          <a:stretch>
            <a:fillRect/>
          </a:stretch>
        </p:blipFill>
        <p:spPr>
          <a:xfrm>
            <a:off x="1042456" y="2306855"/>
            <a:ext cx="9350342" cy="3985996"/>
          </a:xfrm>
          <a:prstGeom prst="rect">
            <a:avLst/>
          </a:prstGeom>
          <a:noFill/>
          <a:ln w="76200">
            <a:noFill/>
          </a:ln>
        </p:spPr>
      </p:pic>
      <p:sp>
        <p:nvSpPr>
          <p:cNvPr id="5" name="Arrow: Right 4">
            <a:extLst>
              <a:ext uri="{FF2B5EF4-FFF2-40B4-BE49-F238E27FC236}">
                <a16:creationId xmlns:a16="http://schemas.microsoft.com/office/drawing/2014/main" id="{80C8B767-3C73-E99E-4D52-1C7CAD9FB631}"/>
              </a:ext>
            </a:extLst>
          </p:cNvPr>
          <p:cNvSpPr/>
          <p:nvPr/>
        </p:nvSpPr>
        <p:spPr>
          <a:xfrm>
            <a:off x="237819" y="4196411"/>
            <a:ext cx="666179" cy="364067"/>
          </a:xfrm>
          <a:prstGeom prst="rightArrow">
            <a:avLst/>
          </a:prstGeom>
          <a:solidFill>
            <a:srgbClr val="08305B"/>
          </a:solidFill>
          <a:ln>
            <a:solidFill>
              <a:srgbClr val="08305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Aptos" panose="02110004020202020204"/>
                <a:ea typeface="+mn-ea"/>
                <a:cs typeface="+mn-cs"/>
              </a:rPr>
              <a:t>1st</a:t>
            </a:r>
          </a:p>
        </p:txBody>
      </p:sp>
      <p:sp>
        <p:nvSpPr>
          <p:cNvPr id="6" name="Arrow: Left 5">
            <a:extLst>
              <a:ext uri="{FF2B5EF4-FFF2-40B4-BE49-F238E27FC236}">
                <a16:creationId xmlns:a16="http://schemas.microsoft.com/office/drawing/2014/main" id="{681A86BC-EC53-8FC7-B3A1-8B3962962FA3}"/>
              </a:ext>
            </a:extLst>
          </p:cNvPr>
          <p:cNvSpPr/>
          <p:nvPr/>
        </p:nvSpPr>
        <p:spPr>
          <a:xfrm>
            <a:off x="10578769" y="3234304"/>
            <a:ext cx="793180" cy="397934"/>
          </a:xfrm>
          <a:prstGeom prst="leftArrow">
            <a:avLst/>
          </a:prstGeom>
          <a:solidFill>
            <a:srgbClr val="08305B"/>
          </a:solidFill>
          <a:ln>
            <a:solidFill>
              <a:srgbClr val="08305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Aptos" panose="02110004020202020204"/>
                <a:ea typeface="+mn-ea"/>
                <a:cs typeface="+mn-cs"/>
              </a:rPr>
              <a:t>2nd</a:t>
            </a:r>
          </a:p>
        </p:txBody>
      </p:sp>
      <p:pic>
        <p:nvPicPr>
          <p:cNvPr id="8" name="Picture 7" descr="A green and grey logo&#10;&#10;Description automatically generated">
            <a:extLst>
              <a:ext uri="{FF2B5EF4-FFF2-40B4-BE49-F238E27FC236}">
                <a16:creationId xmlns:a16="http://schemas.microsoft.com/office/drawing/2014/main" id="{52670CE8-940A-9A66-256F-98E694D00ED7}"/>
              </a:ext>
            </a:extLst>
          </p:cNvPr>
          <p:cNvPicPr>
            <a:picLocks noChangeAspect="1"/>
          </p:cNvPicPr>
          <p:nvPr/>
        </p:nvPicPr>
        <p:blipFill>
          <a:blip r:embed="rId3"/>
          <a:stretch>
            <a:fillRect/>
          </a:stretch>
        </p:blipFill>
        <p:spPr>
          <a:xfrm>
            <a:off x="3341187" y="1282091"/>
            <a:ext cx="4591050" cy="723900"/>
          </a:xfrm>
          <a:prstGeom prst="rect">
            <a:avLst/>
          </a:prstGeom>
          <a:ln w="57150">
            <a:noFill/>
          </a:ln>
        </p:spPr>
      </p:pic>
      <p:sp>
        <p:nvSpPr>
          <p:cNvPr id="7" name="Slide Number Placeholder 6">
            <a:extLst>
              <a:ext uri="{FF2B5EF4-FFF2-40B4-BE49-F238E27FC236}">
                <a16:creationId xmlns:a16="http://schemas.microsoft.com/office/drawing/2014/main" id="{9D1139AE-BD8C-8812-DC19-DE81CF8774C2}"/>
              </a:ext>
            </a:extLst>
          </p:cNvPr>
          <p:cNvSpPr>
            <a:spLocks noGrp="1"/>
          </p:cNvSpPr>
          <p:nvPr>
            <p:ph type="sldNum" sz="quarter" idx="12"/>
          </p:nvPr>
        </p:nvSpPr>
        <p:spPr/>
        <p:txBody>
          <a:bodyPr/>
          <a:lstStyle/>
          <a:p>
            <a:fld id="{041E616D-8C89-4AEA-A23D-897903E9B2C2}" type="slidenum">
              <a:rPr lang="en-US" smtClean="0"/>
              <a:t>17</a:t>
            </a:fld>
            <a:endParaRPr lang="en-US"/>
          </a:p>
        </p:txBody>
      </p:sp>
    </p:spTree>
    <p:extLst>
      <p:ext uri="{BB962C8B-B14F-4D97-AF65-F5344CB8AC3E}">
        <p14:creationId xmlns:p14="http://schemas.microsoft.com/office/powerpoint/2010/main" val="39941190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037AEB-27B4-31E3-8553-CE4737D1EF73}"/>
              </a:ext>
            </a:extLst>
          </p:cNvPr>
          <p:cNvSpPr>
            <a:spLocks noGrp="1"/>
          </p:cNvSpPr>
          <p:nvPr>
            <p:ph type="title"/>
          </p:nvPr>
        </p:nvSpPr>
        <p:spPr/>
        <p:txBody>
          <a:bodyPr/>
          <a:lstStyle/>
          <a:p>
            <a:r>
              <a:rPr lang="en-US"/>
              <a:t> </a:t>
            </a:r>
          </a:p>
        </p:txBody>
      </p:sp>
      <p:pic>
        <p:nvPicPr>
          <p:cNvPr id="4" name="Content Placeholder 4">
            <a:extLst>
              <a:ext uri="{FF2B5EF4-FFF2-40B4-BE49-F238E27FC236}">
                <a16:creationId xmlns:a16="http://schemas.microsoft.com/office/drawing/2014/main" id="{21C415B6-07BA-F11E-C286-5268FBF957A6}"/>
              </a:ext>
            </a:extLst>
          </p:cNvPr>
          <p:cNvPicPr>
            <a:picLocks noGrp="1" noChangeAspect="1"/>
          </p:cNvPicPr>
          <p:nvPr>
            <p:ph idx="1"/>
          </p:nvPr>
        </p:nvPicPr>
        <p:blipFill>
          <a:blip r:embed="rId2"/>
          <a:stretch>
            <a:fillRect/>
          </a:stretch>
        </p:blipFill>
        <p:spPr>
          <a:xfrm>
            <a:off x="1015919" y="1396314"/>
            <a:ext cx="10160161" cy="4636714"/>
          </a:xfrm>
          <a:ln w="76200">
            <a:noFill/>
          </a:ln>
        </p:spPr>
      </p:pic>
      <p:sp>
        <p:nvSpPr>
          <p:cNvPr id="5" name="Arrow: Up 4">
            <a:extLst>
              <a:ext uri="{FF2B5EF4-FFF2-40B4-BE49-F238E27FC236}">
                <a16:creationId xmlns:a16="http://schemas.microsoft.com/office/drawing/2014/main" id="{F0BAEE51-488A-F899-D79D-C858C92893EE}"/>
              </a:ext>
            </a:extLst>
          </p:cNvPr>
          <p:cNvSpPr/>
          <p:nvPr/>
        </p:nvSpPr>
        <p:spPr>
          <a:xfrm>
            <a:off x="4360334" y="3010053"/>
            <a:ext cx="304800" cy="503613"/>
          </a:xfrm>
          <a:prstGeom prst="upArrow">
            <a:avLst/>
          </a:prstGeom>
          <a:solidFill>
            <a:srgbClr val="08305B"/>
          </a:solidFill>
          <a:ln>
            <a:solidFill>
              <a:srgbClr val="08305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6" name="Arrow: Down 5">
            <a:extLst>
              <a:ext uri="{FF2B5EF4-FFF2-40B4-BE49-F238E27FC236}">
                <a16:creationId xmlns:a16="http://schemas.microsoft.com/office/drawing/2014/main" id="{B71B7B8D-0A1E-0247-3C5F-114902FA9EE3}"/>
              </a:ext>
            </a:extLst>
          </p:cNvPr>
          <p:cNvSpPr/>
          <p:nvPr/>
        </p:nvSpPr>
        <p:spPr>
          <a:xfrm>
            <a:off x="7518400" y="2082799"/>
            <a:ext cx="330200" cy="508000"/>
          </a:xfrm>
          <a:prstGeom prst="downArrow">
            <a:avLst/>
          </a:prstGeom>
          <a:solidFill>
            <a:srgbClr val="08305B"/>
          </a:solidFill>
          <a:ln>
            <a:solidFill>
              <a:srgbClr val="08305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8" name="Title 1">
            <a:extLst>
              <a:ext uri="{FF2B5EF4-FFF2-40B4-BE49-F238E27FC236}">
                <a16:creationId xmlns:a16="http://schemas.microsoft.com/office/drawing/2014/main" id="{28FBCE58-810D-CEAE-C54B-B15B22E8E49A}"/>
              </a:ext>
            </a:extLst>
          </p:cNvPr>
          <p:cNvSpPr txBox="1">
            <a:spLocks/>
          </p:cNvSpPr>
          <p:nvPr/>
        </p:nvSpPr>
        <p:spPr>
          <a:xfrm>
            <a:off x="612227" y="334962"/>
            <a:ext cx="10515600" cy="74897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bg1"/>
                </a:solidFill>
                <a:latin typeface="+mj-lt"/>
                <a:ea typeface="+mj-ea"/>
                <a:cs typeface="+mj-cs"/>
              </a:defRPr>
            </a:lvl1pPr>
          </a:lstStyle>
          <a:p>
            <a:r>
              <a:rPr lang="en-US"/>
              <a:t>Product and Pricing</a:t>
            </a:r>
          </a:p>
        </p:txBody>
      </p:sp>
      <p:sp>
        <p:nvSpPr>
          <p:cNvPr id="7" name="Slide Number Placeholder 6">
            <a:extLst>
              <a:ext uri="{FF2B5EF4-FFF2-40B4-BE49-F238E27FC236}">
                <a16:creationId xmlns:a16="http://schemas.microsoft.com/office/drawing/2014/main" id="{C1C183B6-7A4B-0130-9D54-E75405FE8FEB}"/>
              </a:ext>
            </a:extLst>
          </p:cNvPr>
          <p:cNvSpPr>
            <a:spLocks noGrp="1"/>
          </p:cNvSpPr>
          <p:nvPr>
            <p:ph type="sldNum" sz="quarter" idx="12"/>
          </p:nvPr>
        </p:nvSpPr>
        <p:spPr/>
        <p:txBody>
          <a:bodyPr/>
          <a:lstStyle/>
          <a:p>
            <a:fld id="{041E616D-8C89-4AEA-A23D-897903E9B2C2}" type="slidenum">
              <a:rPr lang="en-US" smtClean="0"/>
              <a:t>18</a:t>
            </a:fld>
            <a:endParaRPr lang="en-US"/>
          </a:p>
        </p:txBody>
      </p:sp>
    </p:spTree>
    <p:extLst>
      <p:ext uri="{BB962C8B-B14F-4D97-AF65-F5344CB8AC3E}">
        <p14:creationId xmlns:p14="http://schemas.microsoft.com/office/powerpoint/2010/main" val="17325751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E555C5-4BC9-073D-E52A-7C2837F8C5EF}"/>
              </a:ext>
            </a:extLst>
          </p:cNvPr>
          <p:cNvSpPr>
            <a:spLocks noGrp="1"/>
          </p:cNvSpPr>
          <p:nvPr>
            <p:ph type="title"/>
          </p:nvPr>
        </p:nvSpPr>
        <p:spPr/>
        <p:txBody>
          <a:bodyPr/>
          <a:lstStyle/>
          <a:p>
            <a:r>
              <a:rPr lang="en-US" err="1"/>
              <a:t>LoanPass</a:t>
            </a:r>
            <a:r>
              <a:rPr lang="en-US"/>
              <a:t> Login</a:t>
            </a:r>
          </a:p>
        </p:txBody>
      </p:sp>
      <p:pic>
        <p:nvPicPr>
          <p:cNvPr id="8" name="Content Placeholder 7" descr="A screenshot of a computer&#10;&#10;Description automatically generated">
            <a:extLst>
              <a:ext uri="{FF2B5EF4-FFF2-40B4-BE49-F238E27FC236}">
                <a16:creationId xmlns:a16="http://schemas.microsoft.com/office/drawing/2014/main" id="{B87C5987-E500-753D-183A-0D2739DCC11A}"/>
              </a:ext>
            </a:extLst>
          </p:cNvPr>
          <p:cNvPicPr>
            <a:picLocks noGrp="1" noChangeAspect="1"/>
          </p:cNvPicPr>
          <p:nvPr>
            <p:ph idx="4294967295"/>
          </p:nvPr>
        </p:nvPicPr>
        <p:blipFill>
          <a:blip r:embed="rId2"/>
          <a:stretch>
            <a:fillRect/>
          </a:stretch>
        </p:blipFill>
        <p:spPr>
          <a:xfrm>
            <a:off x="701336" y="1277143"/>
            <a:ext cx="10331450" cy="4303713"/>
          </a:xfrm>
          <a:ln w="76200">
            <a:noFill/>
          </a:ln>
        </p:spPr>
      </p:pic>
      <p:sp>
        <p:nvSpPr>
          <p:cNvPr id="5" name="Title 1">
            <a:extLst>
              <a:ext uri="{FF2B5EF4-FFF2-40B4-BE49-F238E27FC236}">
                <a16:creationId xmlns:a16="http://schemas.microsoft.com/office/drawing/2014/main" id="{8C1DBDE8-2AB4-21BB-D25A-2C528F62D4B8}"/>
              </a:ext>
            </a:extLst>
          </p:cNvPr>
          <p:cNvSpPr txBox="1">
            <a:spLocks/>
          </p:cNvSpPr>
          <p:nvPr/>
        </p:nvSpPr>
        <p:spPr>
          <a:xfrm>
            <a:off x="1458516" y="5750235"/>
            <a:ext cx="4022945" cy="1006940"/>
          </a:xfrm>
          <a:prstGeom prst="rect">
            <a:avLst/>
          </a:prstGeom>
          <a:ln w="57150">
            <a:noFill/>
          </a:ln>
        </p:spPr>
        <p:txBody>
          <a:bodyPr vert="horz" lIns="91440" tIns="45720" rIns="91440" bIns="45720" rtlCol="0" anchor="ctr">
            <a:normAutofit fontScale="90000"/>
          </a:bodyPr>
          <a:lstStyle>
            <a:lvl1pPr algn="l" defTabSz="914400" rtl="0" eaLnBrk="1" latinLnBrk="0" hangingPunct="1">
              <a:lnSpc>
                <a:spcPct val="90000"/>
              </a:lnSpc>
              <a:spcBef>
                <a:spcPct val="0"/>
              </a:spcBef>
              <a:buNone/>
              <a:defRPr sz="4400" kern="1200">
                <a:solidFill>
                  <a:schemeClr val="bg1"/>
                </a:solidFill>
                <a:latin typeface="+mj-lt"/>
                <a:ea typeface="+mj-ea"/>
                <a:cs typeface="+mj-cs"/>
              </a:defRPr>
            </a:lvl1pPr>
          </a:lstStyle>
          <a:p>
            <a:r>
              <a:rPr lang="en-US" sz="2000">
                <a:solidFill>
                  <a:srgbClr val="08305B"/>
                </a:solidFill>
                <a:latin typeface="Aptos"/>
              </a:rPr>
              <a:t>Client ID:              </a:t>
            </a:r>
            <a:r>
              <a:rPr lang="en-US" sz="2000" b="1" err="1">
                <a:solidFill>
                  <a:srgbClr val="08305B"/>
                </a:solidFill>
                <a:latin typeface="Aptos"/>
              </a:rPr>
              <a:t>dominionwholesale</a:t>
            </a:r>
            <a:br>
              <a:rPr lang="en-US" sz="2000">
                <a:solidFill>
                  <a:srgbClr val="08305B"/>
                </a:solidFill>
                <a:latin typeface="Aptos"/>
              </a:rPr>
            </a:br>
            <a:r>
              <a:rPr lang="en-US" sz="2000">
                <a:solidFill>
                  <a:srgbClr val="08305B"/>
                </a:solidFill>
                <a:latin typeface="Aptos"/>
              </a:rPr>
              <a:t>Email Address:  </a:t>
            </a:r>
            <a:r>
              <a:rPr lang="en-US" sz="2000" i="1">
                <a:solidFill>
                  <a:srgbClr val="08305B"/>
                </a:solidFill>
                <a:latin typeface="Aptos"/>
              </a:rPr>
              <a:t>User Specific</a:t>
            </a:r>
            <a:br>
              <a:rPr lang="en-US" sz="2000">
                <a:solidFill>
                  <a:srgbClr val="08305B"/>
                </a:solidFill>
                <a:latin typeface="Aptos"/>
              </a:rPr>
            </a:br>
            <a:r>
              <a:rPr lang="en-US" sz="2000">
                <a:solidFill>
                  <a:srgbClr val="08305B"/>
                </a:solidFill>
                <a:latin typeface="Aptos"/>
              </a:rPr>
              <a:t>Password:            </a:t>
            </a:r>
            <a:r>
              <a:rPr lang="en-US" sz="2000" i="1">
                <a:solidFill>
                  <a:srgbClr val="08305B"/>
                </a:solidFill>
                <a:latin typeface="Aptos"/>
              </a:rPr>
              <a:t>User Specific</a:t>
            </a:r>
          </a:p>
        </p:txBody>
      </p:sp>
      <p:sp>
        <p:nvSpPr>
          <p:cNvPr id="9" name="TextBox 8">
            <a:extLst>
              <a:ext uri="{FF2B5EF4-FFF2-40B4-BE49-F238E27FC236}">
                <a16:creationId xmlns:a16="http://schemas.microsoft.com/office/drawing/2014/main" id="{C93D8804-D97F-EE50-E0BA-C6945068885F}"/>
              </a:ext>
            </a:extLst>
          </p:cNvPr>
          <p:cNvSpPr txBox="1"/>
          <p:nvPr/>
        </p:nvSpPr>
        <p:spPr>
          <a:xfrm>
            <a:off x="5565724" y="5884373"/>
            <a:ext cx="5170908" cy="369332"/>
          </a:xfrm>
          <a:prstGeom prst="rect">
            <a:avLst/>
          </a:prstGeom>
          <a:noFill/>
          <a:ln w="57150">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Wingdings"/>
              <a:buChar char="Ø"/>
            </a:pPr>
            <a:r>
              <a:rPr lang="en-US">
                <a:solidFill>
                  <a:srgbClr val="08305B"/>
                </a:solidFill>
              </a:rPr>
              <a:t>Credentials – only need to be entered first time</a:t>
            </a:r>
            <a:endParaRPr lang="en-US"/>
          </a:p>
        </p:txBody>
      </p:sp>
      <p:sp>
        <p:nvSpPr>
          <p:cNvPr id="10" name="Title 1">
            <a:extLst>
              <a:ext uri="{FF2B5EF4-FFF2-40B4-BE49-F238E27FC236}">
                <a16:creationId xmlns:a16="http://schemas.microsoft.com/office/drawing/2014/main" id="{676934AC-2B7E-A985-F039-55467B840ECA}"/>
              </a:ext>
            </a:extLst>
          </p:cNvPr>
          <p:cNvSpPr txBox="1">
            <a:spLocks/>
          </p:cNvSpPr>
          <p:nvPr/>
        </p:nvSpPr>
        <p:spPr>
          <a:xfrm>
            <a:off x="459827" y="182562"/>
            <a:ext cx="10515600" cy="748972"/>
          </a:xfrm>
          <a:prstGeom prst="rect">
            <a:avLst/>
          </a:prstGeom>
        </p:spPr>
        <p:txBody>
          <a:bodyPr vert="horz" lIns="91440" tIns="45720" rIns="91440" bIns="45720" rtlCol="0" anchor="b">
            <a:normAutofit fontScale="92500" lnSpcReduction="20000"/>
          </a:bodyPr>
          <a:lstStyle>
            <a:lvl1pPr algn="l" defTabSz="914400" rtl="0" eaLnBrk="1" latinLnBrk="0" hangingPunct="1">
              <a:lnSpc>
                <a:spcPct val="90000"/>
              </a:lnSpc>
              <a:spcBef>
                <a:spcPct val="0"/>
              </a:spcBef>
              <a:buNone/>
              <a:defRPr sz="6000" kern="1200">
                <a:solidFill>
                  <a:schemeClr val="bg1"/>
                </a:solidFill>
                <a:latin typeface="+mj-lt"/>
                <a:ea typeface="+mj-ea"/>
                <a:cs typeface="+mj-cs"/>
              </a:defRPr>
            </a:lvl1pPr>
          </a:lstStyle>
          <a:p>
            <a:r>
              <a:rPr lang="en-US"/>
              <a:t>LoanPass Login</a:t>
            </a:r>
          </a:p>
        </p:txBody>
      </p:sp>
    </p:spTree>
    <p:extLst>
      <p:ext uri="{BB962C8B-B14F-4D97-AF65-F5344CB8AC3E}">
        <p14:creationId xmlns:p14="http://schemas.microsoft.com/office/powerpoint/2010/main" val="14852184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8CDF49-E27E-6A48-8E4B-AEF02EFA4912}"/>
              </a:ext>
            </a:extLst>
          </p:cNvPr>
          <p:cNvSpPr>
            <a:spLocks noGrp="1"/>
          </p:cNvSpPr>
          <p:nvPr>
            <p:ph type="title"/>
          </p:nvPr>
        </p:nvSpPr>
        <p:spPr/>
        <p:txBody>
          <a:bodyPr/>
          <a:lstStyle/>
          <a:p>
            <a:r>
              <a:rPr lang="en-US"/>
              <a:t>Finalize Product and Pricing Inputs</a:t>
            </a:r>
          </a:p>
        </p:txBody>
      </p:sp>
      <p:pic>
        <p:nvPicPr>
          <p:cNvPr id="4" name="Content Placeholder 4">
            <a:extLst>
              <a:ext uri="{FF2B5EF4-FFF2-40B4-BE49-F238E27FC236}">
                <a16:creationId xmlns:a16="http://schemas.microsoft.com/office/drawing/2014/main" id="{D69DBC4F-9920-B913-B150-6E39697FBC85}"/>
              </a:ext>
            </a:extLst>
          </p:cNvPr>
          <p:cNvPicPr>
            <a:picLocks noGrp="1" noChangeAspect="1"/>
          </p:cNvPicPr>
          <p:nvPr>
            <p:ph idx="1"/>
          </p:nvPr>
        </p:nvPicPr>
        <p:blipFill>
          <a:blip r:embed="rId2"/>
          <a:stretch>
            <a:fillRect/>
          </a:stretch>
        </p:blipFill>
        <p:spPr>
          <a:xfrm>
            <a:off x="868350" y="1426166"/>
            <a:ext cx="10455299" cy="4351338"/>
          </a:xfrm>
          <a:ln w="76200">
            <a:noFill/>
          </a:ln>
        </p:spPr>
      </p:pic>
      <p:sp>
        <p:nvSpPr>
          <p:cNvPr id="3" name="TextBox 2">
            <a:extLst>
              <a:ext uri="{FF2B5EF4-FFF2-40B4-BE49-F238E27FC236}">
                <a16:creationId xmlns:a16="http://schemas.microsoft.com/office/drawing/2014/main" id="{044396BF-E3ED-B31B-C7F6-A0D541364185}"/>
              </a:ext>
            </a:extLst>
          </p:cNvPr>
          <p:cNvSpPr txBox="1"/>
          <p:nvPr/>
        </p:nvSpPr>
        <p:spPr>
          <a:xfrm>
            <a:off x="775564" y="5987017"/>
            <a:ext cx="8620395" cy="369332"/>
          </a:xfrm>
          <a:prstGeom prst="rect">
            <a:avLst/>
          </a:prstGeom>
          <a:noFill/>
          <a:ln w="76200">
            <a:noFill/>
          </a:ln>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srgbClr val="08305B"/>
                </a:solidFill>
              </a:rPr>
              <a:t>Complete any remaining required fields to receive eligible product and pricing results.</a:t>
            </a:r>
          </a:p>
        </p:txBody>
      </p:sp>
      <p:sp>
        <p:nvSpPr>
          <p:cNvPr id="6" name="Slide Number Placeholder 5">
            <a:extLst>
              <a:ext uri="{FF2B5EF4-FFF2-40B4-BE49-F238E27FC236}">
                <a16:creationId xmlns:a16="http://schemas.microsoft.com/office/drawing/2014/main" id="{19FB2297-90BA-9D5D-D2CA-B3A024574DC8}"/>
              </a:ext>
            </a:extLst>
          </p:cNvPr>
          <p:cNvSpPr>
            <a:spLocks noGrp="1"/>
          </p:cNvSpPr>
          <p:nvPr>
            <p:ph type="sldNum" sz="quarter" idx="12"/>
          </p:nvPr>
        </p:nvSpPr>
        <p:spPr/>
        <p:txBody>
          <a:bodyPr/>
          <a:lstStyle/>
          <a:p>
            <a:fld id="{041E616D-8C89-4AEA-A23D-897903E9B2C2}" type="slidenum">
              <a:rPr lang="en-US" smtClean="0"/>
              <a:t>20</a:t>
            </a:fld>
            <a:endParaRPr lang="en-US"/>
          </a:p>
        </p:txBody>
      </p:sp>
    </p:spTree>
    <p:extLst>
      <p:ext uri="{BB962C8B-B14F-4D97-AF65-F5344CB8AC3E}">
        <p14:creationId xmlns:p14="http://schemas.microsoft.com/office/powerpoint/2010/main" val="25152949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6A5E5B-2AF8-560C-AC7B-57FFB70462BC}"/>
              </a:ext>
            </a:extLst>
          </p:cNvPr>
          <p:cNvSpPr>
            <a:spLocks noGrp="1"/>
          </p:cNvSpPr>
          <p:nvPr>
            <p:ph type="title"/>
          </p:nvPr>
        </p:nvSpPr>
        <p:spPr/>
        <p:txBody>
          <a:bodyPr/>
          <a:lstStyle/>
          <a:p>
            <a:r>
              <a:rPr lang="en-US"/>
              <a:t>Submit Float or Submit Lock Request</a:t>
            </a:r>
          </a:p>
        </p:txBody>
      </p:sp>
      <p:pic>
        <p:nvPicPr>
          <p:cNvPr id="6" name="Picture 5" descr="A screenshot of a computer&#10;&#10;Description automatically generated">
            <a:extLst>
              <a:ext uri="{FF2B5EF4-FFF2-40B4-BE49-F238E27FC236}">
                <a16:creationId xmlns:a16="http://schemas.microsoft.com/office/drawing/2014/main" id="{76119A65-7CBD-CBD6-C8E6-A113225A636E}"/>
              </a:ext>
            </a:extLst>
          </p:cNvPr>
          <p:cNvPicPr>
            <a:picLocks noChangeAspect="1"/>
          </p:cNvPicPr>
          <p:nvPr/>
        </p:nvPicPr>
        <p:blipFill>
          <a:blip r:embed="rId2"/>
          <a:stretch>
            <a:fillRect/>
          </a:stretch>
        </p:blipFill>
        <p:spPr>
          <a:xfrm>
            <a:off x="250521" y="1425647"/>
            <a:ext cx="8528137" cy="4772655"/>
          </a:xfrm>
          <a:prstGeom prst="rect">
            <a:avLst/>
          </a:prstGeom>
          <a:ln w="57150">
            <a:noFill/>
          </a:ln>
        </p:spPr>
      </p:pic>
      <p:pic>
        <p:nvPicPr>
          <p:cNvPr id="7" name="Picture 6" descr="A blue and red stripe&#10;&#10;Description automatically generated">
            <a:extLst>
              <a:ext uri="{FF2B5EF4-FFF2-40B4-BE49-F238E27FC236}">
                <a16:creationId xmlns:a16="http://schemas.microsoft.com/office/drawing/2014/main" id="{7D983E8F-394D-0F8F-9A55-226A67035FC7}"/>
              </a:ext>
            </a:extLst>
          </p:cNvPr>
          <p:cNvPicPr>
            <a:picLocks noChangeAspect="1"/>
          </p:cNvPicPr>
          <p:nvPr/>
        </p:nvPicPr>
        <p:blipFill>
          <a:blip r:embed="rId3"/>
          <a:stretch>
            <a:fillRect/>
          </a:stretch>
        </p:blipFill>
        <p:spPr>
          <a:xfrm>
            <a:off x="6577013" y="2169286"/>
            <a:ext cx="280140" cy="640524"/>
          </a:xfrm>
          <a:prstGeom prst="rect">
            <a:avLst/>
          </a:prstGeom>
        </p:spPr>
      </p:pic>
      <p:pic>
        <p:nvPicPr>
          <p:cNvPr id="8" name="Picture 7" descr="A blue and red stripe&#10;&#10;Description automatically generated">
            <a:extLst>
              <a:ext uri="{FF2B5EF4-FFF2-40B4-BE49-F238E27FC236}">
                <a16:creationId xmlns:a16="http://schemas.microsoft.com/office/drawing/2014/main" id="{C88596F5-7225-C27B-52CE-D66BB23061F8}"/>
              </a:ext>
            </a:extLst>
          </p:cNvPr>
          <p:cNvPicPr>
            <a:picLocks noChangeAspect="1"/>
          </p:cNvPicPr>
          <p:nvPr/>
        </p:nvPicPr>
        <p:blipFill>
          <a:blip r:embed="rId3"/>
          <a:stretch>
            <a:fillRect/>
          </a:stretch>
        </p:blipFill>
        <p:spPr>
          <a:xfrm>
            <a:off x="7547780" y="2169286"/>
            <a:ext cx="280140" cy="640524"/>
          </a:xfrm>
          <a:prstGeom prst="rect">
            <a:avLst/>
          </a:prstGeom>
        </p:spPr>
      </p:pic>
      <p:sp>
        <p:nvSpPr>
          <p:cNvPr id="3" name="TextBox 4">
            <a:extLst>
              <a:ext uri="{FF2B5EF4-FFF2-40B4-BE49-F238E27FC236}">
                <a16:creationId xmlns:a16="http://schemas.microsoft.com/office/drawing/2014/main" id="{D5CB49F4-0A7D-2E03-A664-BF2B2CF9060D}"/>
              </a:ext>
            </a:extLst>
          </p:cNvPr>
          <p:cNvSpPr txBox="1"/>
          <p:nvPr/>
        </p:nvSpPr>
        <p:spPr>
          <a:xfrm>
            <a:off x="8920204" y="2823523"/>
            <a:ext cx="3173868" cy="1477328"/>
          </a:xfrm>
          <a:prstGeom prst="rect">
            <a:avLst/>
          </a:prstGeom>
          <a:noFill/>
          <a:ln w="76200">
            <a:noFill/>
          </a:ln>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buFont typeface="Wingdings"/>
              <a:buChar char="Ø"/>
            </a:pPr>
            <a:r>
              <a:rPr lang="en-US">
                <a:solidFill>
                  <a:srgbClr val="08305B"/>
                </a:solidFill>
              </a:rPr>
              <a:t>Select desired eligible Product and Rate</a:t>
            </a:r>
          </a:p>
          <a:p>
            <a:endParaRPr lang="en-US">
              <a:solidFill>
                <a:srgbClr val="08305B"/>
              </a:solidFill>
            </a:endParaRPr>
          </a:p>
          <a:p>
            <a:pPr marL="285750" indent="-285750">
              <a:buFont typeface="Wingdings"/>
              <a:buChar char="Ø"/>
            </a:pPr>
            <a:r>
              <a:rPr lang="en-US">
                <a:solidFill>
                  <a:srgbClr val="08305B"/>
                </a:solidFill>
              </a:rPr>
              <a:t> Choose “Submit Float” or “Submit Lock Request”</a:t>
            </a:r>
          </a:p>
        </p:txBody>
      </p:sp>
      <p:sp>
        <p:nvSpPr>
          <p:cNvPr id="5" name="Slide Number Placeholder 4">
            <a:extLst>
              <a:ext uri="{FF2B5EF4-FFF2-40B4-BE49-F238E27FC236}">
                <a16:creationId xmlns:a16="http://schemas.microsoft.com/office/drawing/2014/main" id="{A4AC0314-3C7B-AC03-B75A-B392B2D233CA}"/>
              </a:ext>
            </a:extLst>
          </p:cNvPr>
          <p:cNvSpPr>
            <a:spLocks noGrp="1"/>
          </p:cNvSpPr>
          <p:nvPr>
            <p:ph type="sldNum" sz="quarter" idx="12"/>
          </p:nvPr>
        </p:nvSpPr>
        <p:spPr/>
        <p:txBody>
          <a:bodyPr/>
          <a:lstStyle/>
          <a:p>
            <a:fld id="{041E616D-8C89-4AEA-A23D-897903E9B2C2}" type="slidenum">
              <a:rPr lang="en-US" smtClean="0"/>
              <a:t>21</a:t>
            </a:fld>
            <a:endParaRPr lang="en-US"/>
          </a:p>
        </p:txBody>
      </p:sp>
    </p:spTree>
    <p:extLst>
      <p:ext uri="{BB962C8B-B14F-4D97-AF65-F5344CB8AC3E}">
        <p14:creationId xmlns:p14="http://schemas.microsoft.com/office/powerpoint/2010/main" val="32715364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E6BDB3-FF28-0039-7D7E-806F2D936A0B}"/>
              </a:ext>
            </a:extLst>
          </p:cNvPr>
          <p:cNvSpPr>
            <a:spLocks noGrp="1"/>
          </p:cNvSpPr>
          <p:nvPr>
            <p:ph type="title"/>
          </p:nvPr>
        </p:nvSpPr>
        <p:spPr/>
        <p:txBody>
          <a:bodyPr/>
          <a:lstStyle/>
          <a:p>
            <a:r>
              <a:rPr lang="en-US"/>
              <a:t>Product and Pricing Order Complete</a:t>
            </a:r>
          </a:p>
        </p:txBody>
      </p:sp>
      <p:pic>
        <p:nvPicPr>
          <p:cNvPr id="4" name="Picture 3">
            <a:extLst>
              <a:ext uri="{FF2B5EF4-FFF2-40B4-BE49-F238E27FC236}">
                <a16:creationId xmlns:a16="http://schemas.microsoft.com/office/drawing/2014/main" id="{3C025440-34DA-A111-2BBB-91CBD694CD9A}"/>
              </a:ext>
            </a:extLst>
          </p:cNvPr>
          <p:cNvPicPr>
            <a:picLocks noChangeAspect="1"/>
          </p:cNvPicPr>
          <p:nvPr/>
        </p:nvPicPr>
        <p:blipFill>
          <a:blip r:embed="rId2"/>
          <a:stretch>
            <a:fillRect/>
          </a:stretch>
        </p:blipFill>
        <p:spPr>
          <a:xfrm>
            <a:off x="2020786" y="1355508"/>
            <a:ext cx="8144933" cy="3728001"/>
          </a:xfrm>
          <a:prstGeom prst="rect">
            <a:avLst/>
          </a:prstGeom>
        </p:spPr>
      </p:pic>
      <p:sp>
        <p:nvSpPr>
          <p:cNvPr id="3" name="TextBox 2">
            <a:extLst>
              <a:ext uri="{FF2B5EF4-FFF2-40B4-BE49-F238E27FC236}">
                <a16:creationId xmlns:a16="http://schemas.microsoft.com/office/drawing/2014/main" id="{D7D67403-1AAA-6073-FC07-9E56086638BB}"/>
              </a:ext>
            </a:extLst>
          </p:cNvPr>
          <p:cNvSpPr txBox="1"/>
          <p:nvPr/>
        </p:nvSpPr>
        <p:spPr>
          <a:xfrm>
            <a:off x="2979708" y="5292699"/>
            <a:ext cx="6473952" cy="646331"/>
          </a:xfrm>
          <a:prstGeom prst="rect">
            <a:avLst/>
          </a:prstGeom>
          <a:noFill/>
          <a:ln w="76200">
            <a:noFill/>
          </a:ln>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a:solidFill>
                  <a:srgbClr val="08305B"/>
                </a:solidFill>
              </a:rPr>
              <a:t>Float or Lock Request  -</a:t>
            </a:r>
            <a:r>
              <a:rPr lang="en-US">
                <a:solidFill>
                  <a:srgbClr val="08305B"/>
                </a:solidFill>
              </a:rPr>
              <a:t> </a:t>
            </a:r>
            <a:r>
              <a:rPr lang="en-US" err="1">
                <a:solidFill>
                  <a:srgbClr val="08305B"/>
                </a:solidFill>
              </a:rPr>
              <a:t>LoanPASS</a:t>
            </a:r>
            <a:r>
              <a:rPr lang="en-US" sz="1800">
                <a:solidFill>
                  <a:srgbClr val="08305B"/>
                </a:solidFill>
              </a:rPr>
              <a:t> print out </a:t>
            </a:r>
            <a:r>
              <a:rPr lang="en-US">
                <a:solidFill>
                  <a:srgbClr val="08305B"/>
                </a:solidFill>
              </a:rPr>
              <a:t>populates</a:t>
            </a:r>
            <a:r>
              <a:rPr lang="en-US" sz="1800">
                <a:solidFill>
                  <a:srgbClr val="08305B"/>
                </a:solidFill>
              </a:rPr>
              <a:t> </a:t>
            </a:r>
            <a:r>
              <a:rPr lang="en-US">
                <a:solidFill>
                  <a:srgbClr val="08305B"/>
                </a:solidFill>
              </a:rPr>
              <a:t>to "Product</a:t>
            </a:r>
            <a:r>
              <a:rPr lang="en-US" sz="1800">
                <a:solidFill>
                  <a:srgbClr val="08305B"/>
                </a:solidFill>
              </a:rPr>
              <a:t> and Pricing</a:t>
            </a:r>
            <a:r>
              <a:rPr lang="en-US">
                <a:solidFill>
                  <a:srgbClr val="08305B"/>
                </a:solidFill>
              </a:rPr>
              <a:t>"</a:t>
            </a:r>
            <a:r>
              <a:rPr lang="en-US" sz="1800">
                <a:solidFill>
                  <a:srgbClr val="08305B"/>
                </a:solidFill>
              </a:rPr>
              <a:t> </a:t>
            </a:r>
            <a:r>
              <a:rPr lang="en-US">
                <a:solidFill>
                  <a:srgbClr val="08305B"/>
                </a:solidFill>
              </a:rPr>
              <a:t>folder under the  "Loan Documents" tab</a:t>
            </a:r>
          </a:p>
        </p:txBody>
      </p:sp>
      <p:sp>
        <p:nvSpPr>
          <p:cNvPr id="6" name="Slide Number Placeholder 5">
            <a:extLst>
              <a:ext uri="{FF2B5EF4-FFF2-40B4-BE49-F238E27FC236}">
                <a16:creationId xmlns:a16="http://schemas.microsoft.com/office/drawing/2014/main" id="{DF7D87EF-CB6C-2D7F-D530-FC2967F2987C}"/>
              </a:ext>
            </a:extLst>
          </p:cNvPr>
          <p:cNvSpPr>
            <a:spLocks noGrp="1"/>
          </p:cNvSpPr>
          <p:nvPr>
            <p:ph type="sldNum" sz="quarter" idx="12"/>
          </p:nvPr>
        </p:nvSpPr>
        <p:spPr/>
        <p:txBody>
          <a:bodyPr/>
          <a:lstStyle/>
          <a:p>
            <a:fld id="{041E616D-8C89-4AEA-A23D-897903E9B2C2}" type="slidenum">
              <a:rPr lang="en-US" smtClean="0"/>
              <a:t>22</a:t>
            </a:fld>
            <a:endParaRPr lang="en-US"/>
          </a:p>
        </p:txBody>
      </p:sp>
    </p:spTree>
    <p:extLst>
      <p:ext uri="{BB962C8B-B14F-4D97-AF65-F5344CB8AC3E}">
        <p14:creationId xmlns:p14="http://schemas.microsoft.com/office/powerpoint/2010/main" val="22149289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1E3633-63EF-8087-F27D-31EA17B6481F}"/>
              </a:ext>
            </a:extLst>
          </p:cNvPr>
          <p:cNvSpPr>
            <a:spLocks noGrp="1"/>
          </p:cNvSpPr>
          <p:nvPr>
            <p:ph type="title"/>
          </p:nvPr>
        </p:nvSpPr>
        <p:spPr/>
        <p:txBody>
          <a:bodyPr/>
          <a:lstStyle/>
          <a:p>
            <a:r>
              <a:rPr lang="en-US"/>
              <a:t>Upload Loan Submission Documents</a:t>
            </a:r>
          </a:p>
        </p:txBody>
      </p:sp>
      <p:pic>
        <p:nvPicPr>
          <p:cNvPr id="4" name="Picture 3" descr="A screenshot of a computer&#10;&#10;Description automatically generated">
            <a:extLst>
              <a:ext uri="{FF2B5EF4-FFF2-40B4-BE49-F238E27FC236}">
                <a16:creationId xmlns:a16="http://schemas.microsoft.com/office/drawing/2014/main" id="{C5EC8D93-4114-A7EF-D65B-A864147B8972}"/>
              </a:ext>
            </a:extLst>
          </p:cNvPr>
          <p:cNvPicPr>
            <a:picLocks noChangeAspect="1"/>
          </p:cNvPicPr>
          <p:nvPr/>
        </p:nvPicPr>
        <p:blipFill>
          <a:blip r:embed="rId3">
            <a:extLst>
              <a:ext uri="{28A0092B-C50C-407E-A947-70E740481C1C}">
                <a14:useLocalDpi xmlns:a14="http://schemas.microsoft.com/office/drawing/2010/main" val="0"/>
              </a:ext>
            </a:extLst>
          </a:blip>
          <a:srcRect l="1149" t="1007" r="1303" b="1570"/>
          <a:stretch/>
        </p:blipFill>
        <p:spPr>
          <a:xfrm>
            <a:off x="269098" y="1320736"/>
            <a:ext cx="7856738" cy="4900474"/>
          </a:xfrm>
          <a:prstGeom prst="rect">
            <a:avLst/>
          </a:prstGeom>
          <a:ln>
            <a:noFill/>
          </a:ln>
        </p:spPr>
      </p:pic>
      <p:sp>
        <p:nvSpPr>
          <p:cNvPr id="5" name="TextBox 1">
            <a:extLst>
              <a:ext uri="{FF2B5EF4-FFF2-40B4-BE49-F238E27FC236}">
                <a16:creationId xmlns:a16="http://schemas.microsoft.com/office/drawing/2014/main" id="{CAD54BDB-8455-8640-95C6-6464C375DC5C}"/>
              </a:ext>
            </a:extLst>
          </p:cNvPr>
          <p:cNvSpPr txBox="1"/>
          <p:nvPr/>
        </p:nvSpPr>
        <p:spPr>
          <a:xfrm>
            <a:off x="8488268" y="2065518"/>
            <a:ext cx="3543259" cy="3416320"/>
          </a:xfrm>
          <a:prstGeom prst="rect">
            <a:avLst/>
          </a:prstGeom>
          <a:noFill/>
          <a:ln w="76200">
            <a:noFill/>
          </a:ln>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buFont typeface="Wingdings"/>
              <a:buChar char="Ø"/>
            </a:pPr>
            <a:r>
              <a:rPr lang="en-US">
                <a:solidFill>
                  <a:srgbClr val="08305B"/>
                </a:solidFill>
              </a:rPr>
              <a:t>Upload all Submission Documents into the “Loan Submission or Conditions Docs bucket”</a:t>
            </a:r>
          </a:p>
          <a:p>
            <a:endParaRPr lang="en-US">
              <a:solidFill>
                <a:srgbClr val="08305B"/>
              </a:solidFill>
            </a:endParaRPr>
          </a:p>
          <a:p>
            <a:pPr marL="285750" indent="-285750">
              <a:buFont typeface="Wingdings"/>
              <a:buChar char="Ø"/>
            </a:pPr>
            <a:r>
              <a:rPr lang="en-US">
                <a:solidFill>
                  <a:srgbClr val="08305B"/>
                </a:solidFill>
              </a:rPr>
              <a:t>Upload all Condition Document into the same bucket</a:t>
            </a:r>
          </a:p>
          <a:p>
            <a:endParaRPr lang="en-US">
              <a:solidFill>
                <a:srgbClr val="08305B"/>
              </a:solidFill>
            </a:endParaRPr>
          </a:p>
          <a:p>
            <a:pPr marL="285750" indent="-285750">
              <a:buFont typeface="Wingdings"/>
              <a:buChar char="Ø"/>
            </a:pPr>
            <a:r>
              <a:rPr lang="en-US">
                <a:solidFill>
                  <a:srgbClr val="08305B"/>
                </a:solidFill>
              </a:rPr>
              <a:t>Do not upload your conditions or submission to individual buckets</a:t>
            </a:r>
          </a:p>
        </p:txBody>
      </p:sp>
      <p:sp>
        <p:nvSpPr>
          <p:cNvPr id="6" name="Slide Number Placeholder 5">
            <a:extLst>
              <a:ext uri="{FF2B5EF4-FFF2-40B4-BE49-F238E27FC236}">
                <a16:creationId xmlns:a16="http://schemas.microsoft.com/office/drawing/2014/main" id="{0DF7B16D-057C-BDFC-39AE-CEA3904A9EDC}"/>
              </a:ext>
            </a:extLst>
          </p:cNvPr>
          <p:cNvSpPr>
            <a:spLocks noGrp="1"/>
          </p:cNvSpPr>
          <p:nvPr>
            <p:ph type="sldNum" sz="quarter" idx="12"/>
          </p:nvPr>
        </p:nvSpPr>
        <p:spPr/>
        <p:txBody>
          <a:bodyPr/>
          <a:lstStyle/>
          <a:p>
            <a:fld id="{041E616D-8C89-4AEA-A23D-897903E9B2C2}" type="slidenum">
              <a:rPr lang="en-US" smtClean="0"/>
              <a:t>23</a:t>
            </a:fld>
            <a:endParaRPr lang="en-US"/>
          </a:p>
        </p:txBody>
      </p:sp>
    </p:spTree>
    <p:extLst>
      <p:ext uri="{BB962C8B-B14F-4D97-AF65-F5344CB8AC3E}">
        <p14:creationId xmlns:p14="http://schemas.microsoft.com/office/powerpoint/2010/main" val="32098419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1AD9E4-52F8-2381-4C2F-449C813C8542}"/>
              </a:ext>
            </a:extLst>
          </p:cNvPr>
          <p:cNvSpPr>
            <a:spLocks noGrp="1"/>
          </p:cNvSpPr>
          <p:nvPr>
            <p:ph type="title"/>
          </p:nvPr>
        </p:nvSpPr>
        <p:spPr/>
        <p:txBody>
          <a:bodyPr/>
          <a:lstStyle/>
          <a:p>
            <a:r>
              <a:rPr lang="en-US"/>
              <a:t>Loan Submission</a:t>
            </a:r>
          </a:p>
        </p:txBody>
      </p:sp>
      <p:pic>
        <p:nvPicPr>
          <p:cNvPr id="4" name="Picture 3" descr="A screenshot of a computer&#10;&#10;Description automatically generated">
            <a:extLst>
              <a:ext uri="{FF2B5EF4-FFF2-40B4-BE49-F238E27FC236}">
                <a16:creationId xmlns:a16="http://schemas.microsoft.com/office/drawing/2014/main" id="{F1426D48-25DF-D97B-A0B3-17F140351D2A}"/>
              </a:ext>
            </a:extLst>
          </p:cNvPr>
          <p:cNvPicPr>
            <a:picLocks noChangeAspect="1"/>
          </p:cNvPicPr>
          <p:nvPr/>
        </p:nvPicPr>
        <p:blipFill>
          <a:blip r:embed="rId3">
            <a:extLst>
              <a:ext uri="{28A0092B-C50C-407E-A947-70E740481C1C}">
                <a14:useLocalDpi xmlns:a14="http://schemas.microsoft.com/office/drawing/2010/main" val="0"/>
              </a:ext>
            </a:extLst>
          </a:blip>
          <a:srcRect l="784" t="1604" r="996" b="1293"/>
          <a:stretch/>
        </p:blipFill>
        <p:spPr>
          <a:xfrm>
            <a:off x="1278385" y="1313895"/>
            <a:ext cx="7812350" cy="5291092"/>
          </a:xfrm>
          <a:prstGeom prst="rect">
            <a:avLst/>
          </a:prstGeom>
          <a:ln>
            <a:noFill/>
          </a:ln>
        </p:spPr>
      </p:pic>
      <p:sp>
        <p:nvSpPr>
          <p:cNvPr id="5" name="Arrow: Left 4">
            <a:extLst>
              <a:ext uri="{FF2B5EF4-FFF2-40B4-BE49-F238E27FC236}">
                <a16:creationId xmlns:a16="http://schemas.microsoft.com/office/drawing/2014/main" id="{C4F21404-DD43-FDD1-5CB2-A692594FB1C1}"/>
              </a:ext>
            </a:extLst>
          </p:cNvPr>
          <p:cNvSpPr/>
          <p:nvPr/>
        </p:nvSpPr>
        <p:spPr>
          <a:xfrm>
            <a:off x="2865450" y="5539470"/>
            <a:ext cx="2596896" cy="758952"/>
          </a:xfrm>
          <a:prstGeom prst="leftArrow">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b="1">
                <a:ln w="10160">
                  <a:solidFill>
                    <a:srgbClr val="FFC000"/>
                  </a:solidFill>
                  <a:prstDash val="solid"/>
                </a:ln>
                <a:solidFill>
                  <a:srgbClr val="FFFFFF"/>
                </a:solidFill>
                <a:effectLst>
                  <a:outerShdw blurRad="38100" dist="22860" dir="5400000" algn="tl" rotWithShape="0">
                    <a:srgbClr val="000000">
                      <a:alpha val="30000"/>
                    </a:srgbClr>
                  </a:outerShdw>
                </a:effectLst>
              </a:rPr>
              <a:t>SUBMIT LOAN</a:t>
            </a:r>
          </a:p>
        </p:txBody>
      </p:sp>
      <p:sp>
        <p:nvSpPr>
          <p:cNvPr id="6" name="Arrow: Up 5">
            <a:extLst>
              <a:ext uri="{FF2B5EF4-FFF2-40B4-BE49-F238E27FC236}">
                <a16:creationId xmlns:a16="http://schemas.microsoft.com/office/drawing/2014/main" id="{20AA87FB-0809-F513-4DDA-29E9E8273F90}"/>
              </a:ext>
            </a:extLst>
          </p:cNvPr>
          <p:cNvSpPr/>
          <p:nvPr/>
        </p:nvSpPr>
        <p:spPr>
          <a:xfrm>
            <a:off x="6337236" y="4451316"/>
            <a:ext cx="822960" cy="1426464"/>
          </a:xfrm>
          <a:prstGeom prst="upArrow">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b="1">
                <a:ln w="10160">
                  <a:solidFill>
                    <a:srgbClr val="FFC000"/>
                  </a:solidFill>
                  <a:prstDash val="solid"/>
                </a:ln>
                <a:solidFill>
                  <a:srgbClr val="FFFFFF"/>
                </a:solidFill>
                <a:effectLst>
                  <a:outerShdw blurRad="38100" dist="22860" dir="5400000" algn="tl" rotWithShape="0">
                    <a:srgbClr val="000000">
                      <a:alpha val="30000"/>
                    </a:srgbClr>
                  </a:outerShdw>
                </a:effectLst>
              </a:rPr>
              <a:t>S</a:t>
            </a:r>
          </a:p>
          <a:p>
            <a:pPr algn="ctr"/>
            <a:r>
              <a:rPr lang="en-US" b="1">
                <a:ln w="10160">
                  <a:solidFill>
                    <a:srgbClr val="FFC000"/>
                  </a:solidFill>
                  <a:prstDash val="solid"/>
                </a:ln>
                <a:solidFill>
                  <a:srgbClr val="FFFFFF"/>
                </a:solidFill>
                <a:effectLst>
                  <a:outerShdw blurRad="38100" dist="22860" dir="5400000" algn="tl" rotWithShape="0">
                    <a:srgbClr val="000000">
                      <a:alpha val="30000"/>
                    </a:srgbClr>
                  </a:outerShdw>
                </a:effectLst>
              </a:rPr>
              <a:t>A</a:t>
            </a:r>
          </a:p>
          <a:p>
            <a:pPr algn="ctr"/>
            <a:r>
              <a:rPr lang="en-US" b="1">
                <a:ln w="10160">
                  <a:solidFill>
                    <a:srgbClr val="FFC000"/>
                  </a:solidFill>
                  <a:prstDash val="solid"/>
                </a:ln>
                <a:solidFill>
                  <a:srgbClr val="FFFFFF"/>
                </a:solidFill>
                <a:effectLst>
                  <a:outerShdw blurRad="38100" dist="22860" dir="5400000" algn="tl" rotWithShape="0">
                    <a:srgbClr val="000000">
                      <a:alpha val="30000"/>
                    </a:srgbClr>
                  </a:outerShdw>
                </a:effectLst>
              </a:rPr>
              <a:t>V</a:t>
            </a:r>
          </a:p>
          <a:p>
            <a:pPr algn="ctr"/>
            <a:r>
              <a:rPr lang="en-US" b="1">
                <a:ln w="10160">
                  <a:solidFill>
                    <a:srgbClr val="FFC000"/>
                  </a:solidFill>
                  <a:prstDash val="solid"/>
                </a:ln>
                <a:solidFill>
                  <a:srgbClr val="FFFFFF"/>
                </a:solidFill>
                <a:effectLst>
                  <a:outerShdw blurRad="38100" dist="22860" dir="5400000" algn="tl" rotWithShape="0">
                    <a:srgbClr val="000000">
                      <a:alpha val="30000"/>
                    </a:srgbClr>
                  </a:outerShdw>
                </a:effectLst>
              </a:rPr>
              <a:t>E</a:t>
            </a:r>
          </a:p>
        </p:txBody>
      </p:sp>
      <p:sp>
        <p:nvSpPr>
          <p:cNvPr id="7" name="TextBox 1">
            <a:extLst>
              <a:ext uri="{FF2B5EF4-FFF2-40B4-BE49-F238E27FC236}">
                <a16:creationId xmlns:a16="http://schemas.microsoft.com/office/drawing/2014/main" id="{2D00187E-3009-E492-75B2-8598F9EBBEC4}"/>
              </a:ext>
            </a:extLst>
          </p:cNvPr>
          <p:cNvSpPr txBox="1"/>
          <p:nvPr/>
        </p:nvSpPr>
        <p:spPr>
          <a:xfrm>
            <a:off x="9518904" y="1992074"/>
            <a:ext cx="2313432" cy="3139321"/>
          </a:xfrm>
          <a:prstGeom prst="rect">
            <a:avLst/>
          </a:prstGeom>
          <a:noFill/>
          <a:ln w="76200">
            <a:noFill/>
          </a:ln>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buFont typeface="Wingdings" panose="05000000000000000000" pitchFamily="2" charset="2"/>
              <a:buChar char="Ø"/>
            </a:pPr>
            <a:r>
              <a:rPr lang="en-US">
                <a:solidFill>
                  <a:srgbClr val="08305B"/>
                </a:solidFill>
              </a:rPr>
              <a:t>Select the Submit Loan option</a:t>
            </a:r>
          </a:p>
          <a:p>
            <a:pPr marL="285750" indent="-285750">
              <a:buFont typeface="Wingdings" panose="05000000000000000000" pitchFamily="2" charset="2"/>
              <a:buChar char="Ø"/>
            </a:pPr>
            <a:endParaRPr lang="en-US">
              <a:solidFill>
                <a:srgbClr val="08305B"/>
              </a:solidFill>
            </a:endParaRPr>
          </a:p>
          <a:p>
            <a:pPr marL="285750" indent="-285750">
              <a:buFont typeface="Wingdings" panose="05000000000000000000" pitchFamily="2" charset="2"/>
              <a:buChar char="Ø"/>
            </a:pPr>
            <a:r>
              <a:rPr lang="en-US">
                <a:solidFill>
                  <a:srgbClr val="08305B"/>
                </a:solidFill>
                <a:ea typeface="+mn-lt"/>
                <a:cs typeface="+mn-lt"/>
              </a:rPr>
              <a:t>Required fields missing before loan submission will be highlighted</a:t>
            </a:r>
          </a:p>
          <a:p>
            <a:pPr marL="285750" indent="-285750">
              <a:buFont typeface="Wingdings" panose="05000000000000000000" pitchFamily="2" charset="2"/>
              <a:buChar char="Ø"/>
            </a:pPr>
            <a:endParaRPr lang="en-US">
              <a:solidFill>
                <a:srgbClr val="08305B"/>
              </a:solidFill>
            </a:endParaRPr>
          </a:p>
          <a:p>
            <a:pPr marL="285750" indent="-285750">
              <a:buFont typeface="Wingdings" panose="05000000000000000000" pitchFamily="2" charset="2"/>
              <a:buChar char="Ø"/>
            </a:pPr>
            <a:r>
              <a:rPr lang="en-US">
                <a:solidFill>
                  <a:srgbClr val="08305B"/>
                </a:solidFill>
              </a:rPr>
              <a:t>Input missing data and select Save.</a:t>
            </a:r>
          </a:p>
          <a:p>
            <a:endParaRPr lang="en-US">
              <a:solidFill>
                <a:srgbClr val="08305B"/>
              </a:solidFill>
            </a:endParaRPr>
          </a:p>
        </p:txBody>
      </p:sp>
      <p:sp>
        <p:nvSpPr>
          <p:cNvPr id="8" name="Slide Number Placeholder 7">
            <a:extLst>
              <a:ext uri="{FF2B5EF4-FFF2-40B4-BE49-F238E27FC236}">
                <a16:creationId xmlns:a16="http://schemas.microsoft.com/office/drawing/2014/main" id="{4D2FCD15-2061-1494-AD13-6446B3F9EDBC}"/>
              </a:ext>
            </a:extLst>
          </p:cNvPr>
          <p:cNvSpPr>
            <a:spLocks noGrp="1"/>
          </p:cNvSpPr>
          <p:nvPr>
            <p:ph type="sldNum" sz="quarter" idx="12"/>
          </p:nvPr>
        </p:nvSpPr>
        <p:spPr/>
        <p:txBody>
          <a:bodyPr/>
          <a:lstStyle/>
          <a:p>
            <a:fld id="{041E616D-8C89-4AEA-A23D-897903E9B2C2}" type="slidenum">
              <a:rPr lang="en-US" smtClean="0"/>
              <a:t>24</a:t>
            </a:fld>
            <a:endParaRPr lang="en-US"/>
          </a:p>
        </p:txBody>
      </p:sp>
    </p:spTree>
    <p:extLst>
      <p:ext uri="{BB962C8B-B14F-4D97-AF65-F5344CB8AC3E}">
        <p14:creationId xmlns:p14="http://schemas.microsoft.com/office/powerpoint/2010/main" val="36792011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screenshot of a computer&#10;&#10;Description automatically generated">
            <a:extLst>
              <a:ext uri="{FF2B5EF4-FFF2-40B4-BE49-F238E27FC236}">
                <a16:creationId xmlns:a16="http://schemas.microsoft.com/office/drawing/2014/main" id="{34CFE8CF-E711-50E9-FB53-50614A615E35}"/>
              </a:ext>
            </a:extLst>
          </p:cNvPr>
          <p:cNvPicPr>
            <a:picLocks noChangeAspect="1"/>
          </p:cNvPicPr>
          <p:nvPr/>
        </p:nvPicPr>
        <p:blipFill>
          <a:blip r:embed="rId2"/>
          <a:srcRect l="909" t="1068" r="801" b="1533"/>
          <a:stretch/>
        </p:blipFill>
        <p:spPr>
          <a:xfrm>
            <a:off x="1033460" y="1466280"/>
            <a:ext cx="7803472" cy="4421080"/>
          </a:xfrm>
          <a:prstGeom prst="rect">
            <a:avLst/>
          </a:prstGeom>
          <a:ln>
            <a:noFill/>
          </a:ln>
        </p:spPr>
      </p:pic>
      <p:sp>
        <p:nvSpPr>
          <p:cNvPr id="4" name="TextBox 3">
            <a:extLst>
              <a:ext uri="{FF2B5EF4-FFF2-40B4-BE49-F238E27FC236}">
                <a16:creationId xmlns:a16="http://schemas.microsoft.com/office/drawing/2014/main" id="{BDA1FF2C-D164-9B6A-6225-BE982914692D}"/>
              </a:ext>
            </a:extLst>
          </p:cNvPr>
          <p:cNvSpPr txBox="1"/>
          <p:nvPr/>
        </p:nvSpPr>
        <p:spPr>
          <a:xfrm>
            <a:off x="313151" y="208767"/>
            <a:ext cx="811060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a:solidFill>
                  <a:schemeClr val="bg1"/>
                </a:solidFill>
              </a:rPr>
              <a:t>Conditional Loan Approvals</a:t>
            </a:r>
          </a:p>
        </p:txBody>
      </p:sp>
      <p:sp>
        <p:nvSpPr>
          <p:cNvPr id="5" name="TextBox 3">
            <a:extLst>
              <a:ext uri="{FF2B5EF4-FFF2-40B4-BE49-F238E27FC236}">
                <a16:creationId xmlns:a16="http://schemas.microsoft.com/office/drawing/2014/main" id="{016A1D9A-F779-8DD5-018E-015F8DD694F0}"/>
              </a:ext>
            </a:extLst>
          </p:cNvPr>
          <p:cNvSpPr txBox="1"/>
          <p:nvPr/>
        </p:nvSpPr>
        <p:spPr>
          <a:xfrm>
            <a:off x="8830600" y="2661158"/>
            <a:ext cx="3199115" cy="2031325"/>
          </a:xfrm>
          <a:prstGeom prst="rect">
            <a:avLst/>
          </a:prstGeom>
          <a:noFill/>
          <a:ln w="76200">
            <a:noFill/>
          </a:ln>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buFont typeface="Wingdings"/>
              <a:buChar char="Ø"/>
            </a:pPr>
            <a:r>
              <a:rPr lang="en-US">
                <a:solidFill>
                  <a:srgbClr val="08305B"/>
                </a:solidFill>
                <a:ea typeface="+mn-lt"/>
                <a:cs typeface="+mn-lt"/>
              </a:rPr>
              <a:t>Conditional and Final Loan Approvals will appear in the "UW Approval" bucket in "Loan Documents" </a:t>
            </a:r>
          </a:p>
          <a:p>
            <a:endParaRPr lang="en-US">
              <a:solidFill>
                <a:srgbClr val="08305B"/>
              </a:solidFill>
              <a:ea typeface="+mn-lt"/>
              <a:cs typeface="+mn-lt"/>
            </a:endParaRPr>
          </a:p>
          <a:p>
            <a:pPr marL="285750" indent="-285750">
              <a:buFont typeface="Wingdings"/>
              <a:buChar char="Ø"/>
            </a:pPr>
            <a:r>
              <a:rPr lang="en-US">
                <a:solidFill>
                  <a:srgbClr val="08305B"/>
                </a:solidFill>
                <a:ea typeface="+mn-lt"/>
                <a:cs typeface="+mn-lt"/>
              </a:rPr>
              <a:t>Approval emailed after Underwriter review</a:t>
            </a:r>
            <a:endParaRPr lang="en-US">
              <a:solidFill>
                <a:srgbClr val="08305B"/>
              </a:solidFill>
            </a:endParaRPr>
          </a:p>
        </p:txBody>
      </p:sp>
      <p:sp>
        <p:nvSpPr>
          <p:cNvPr id="6" name="Slide Number Placeholder 5">
            <a:extLst>
              <a:ext uri="{FF2B5EF4-FFF2-40B4-BE49-F238E27FC236}">
                <a16:creationId xmlns:a16="http://schemas.microsoft.com/office/drawing/2014/main" id="{F5109D04-A34F-A5FF-E08F-055C7A50CF53}"/>
              </a:ext>
            </a:extLst>
          </p:cNvPr>
          <p:cNvSpPr>
            <a:spLocks noGrp="1"/>
          </p:cNvSpPr>
          <p:nvPr>
            <p:ph type="sldNum" sz="quarter" idx="12"/>
          </p:nvPr>
        </p:nvSpPr>
        <p:spPr/>
        <p:txBody>
          <a:bodyPr/>
          <a:lstStyle/>
          <a:p>
            <a:fld id="{041E616D-8C89-4AEA-A23D-897903E9B2C2}" type="slidenum">
              <a:rPr lang="en-US" smtClean="0"/>
              <a:t>25</a:t>
            </a:fld>
            <a:endParaRPr lang="en-US"/>
          </a:p>
        </p:txBody>
      </p:sp>
    </p:spTree>
    <p:extLst>
      <p:ext uri="{BB962C8B-B14F-4D97-AF65-F5344CB8AC3E}">
        <p14:creationId xmlns:p14="http://schemas.microsoft.com/office/powerpoint/2010/main" val="8095559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AD3E5E-3625-C7E6-0090-7E9A926C51C8}"/>
              </a:ext>
            </a:extLst>
          </p:cNvPr>
          <p:cNvSpPr>
            <a:spLocks noGrp="1"/>
          </p:cNvSpPr>
          <p:nvPr>
            <p:ph type="title"/>
          </p:nvPr>
        </p:nvSpPr>
        <p:spPr/>
        <p:txBody>
          <a:bodyPr/>
          <a:lstStyle/>
          <a:p>
            <a:r>
              <a:rPr lang="en-US" dirty="0"/>
              <a:t>Upload Conditions &amp; Resubmission</a:t>
            </a:r>
          </a:p>
        </p:txBody>
      </p:sp>
      <p:pic>
        <p:nvPicPr>
          <p:cNvPr id="5" name="Content Placeholder 4" descr="A screenshot of a computer&#10;&#10;AI-generated content may be incorrect.">
            <a:extLst>
              <a:ext uri="{FF2B5EF4-FFF2-40B4-BE49-F238E27FC236}">
                <a16:creationId xmlns:a16="http://schemas.microsoft.com/office/drawing/2014/main" id="{6F718DD3-58F9-5E28-4C72-22AAA9489FB9}"/>
              </a:ext>
            </a:extLst>
          </p:cNvPr>
          <p:cNvPicPr>
            <a:picLocks noGrp="1" noChangeAspect="1"/>
          </p:cNvPicPr>
          <p:nvPr>
            <p:ph idx="1"/>
          </p:nvPr>
        </p:nvPicPr>
        <p:blipFill>
          <a:blip r:embed="rId2"/>
          <a:stretch>
            <a:fillRect/>
          </a:stretch>
        </p:blipFill>
        <p:spPr>
          <a:xfrm>
            <a:off x="838200" y="1580863"/>
            <a:ext cx="10515600" cy="3879290"/>
          </a:xfrm>
        </p:spPr>
      </p:pic>
      <p:sp>
        <p:nvSpPr>
          <p:cNvPr id="4" name="Slide Number Placeholder 3">
            <a:extLst>
              <a:ext uri="{FF2B5EF4-FFF2-40B4-BE49-F238E27FC236}">
                <a16:creationId xmlns:a16="http://schemas.microsoft.com/office/drawing/2014/main" id="{4438CCAE-BB5B-2C30-221B-628168868166}"/>
              </a:ext>
            </a:extLst>
          </p:cNvPr>
          <p:cNvSpPr>
            <a:spLocks noGrp="1"/>
          </p:cNvSpPr>
          <p:nvPr>
            <p:ph type="sldNum" sz="quarter" idx="12"/>
          </p:nvPr>
        </p:nvSpPr>
        <p:spPr/>
        <p:txBody>
          <a:bodyPr/>
          <a:lstStyle/>
          <a:p>
            <a:fld id="{041E616D-8C89-4AEA-A23D-897903E9B2C2}" type="slidenum">
              <a:rPr lang="en-US" smtClean="0"/>
              <a:t>26</a:t>
            </a:fld>
            <a:endParaRPr lang="en-US"/>
          </a:p>
        </p:txBody>
      </p:sp>
      <p:sp>
        <p:nvSpPr>
          <p:cNvPr id="8" name="TextBox 3">
            <a:extLst>
              <a:ext uri="{FF2B5EF4-FFF2-40B4-BE49-F238E27FC236}">
                <a16:creationId xmlns:a16="http://schemas.microsoft.com/office/drawing/2014/main" id="{BB88AC39-4109-CE1B-F139-E90C832FD0EE}"/>
              </a:ext>
            </a:extLst>
          </p:cNvPr>
          <p:cNvSpPr txBox="1"/>
          <p:nvPr/>
        </p:nvSpPr>
        <p:spPr>
          <a:xfrm>
            <a:off x="2556470" y="5679469"/>
            <a:ext cx="6563793" cy="923330"/>
          </a:xfrm>
          <a:prstGeom prst="rect">
            <a:avLst/>
          </a:prstGeom>
          <a:noFill/>
          <a:ln w="76200">
            <a:noFill/>
          </a:ln>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buFont typeface="Wingdings"/>
              <a:buChar char="Ø"/>
            </a:pPr>
            <a:r>
              <a:rPr lang="en-US" dirty="0">
                <a:solidFill>
                  <a:srgbClr val="08305B"/>
                </a:solidFill>
                <a:ea typeface="+mn-lt"/>
                <a:cs typeface="+mn-lt"/>
              </a:rPr>
              <a:t>Click on UW Conditions tab to view conditions</a:t>
            </a:r>
          </a:p>
          <a:p>
            <a:endParaRPr lang="en-US">
              <a:solidFill>
                <a:srgbClr val="08305B"/>
              </a:solidFill>
              <a:ea typeface="+mn-lt"/>
              <a:cs typeface="+mn-lt"/>
            </a:endParaRPr>
          </a:p>
          <a:p>
            <a:pPr marL="285750" indent="-285750">
              <a:buFont typeface="Wingdings"/>
              <a:buChar char="Ø"/>
            </a:pPr>
            <a:endParaRPr lang="en-US" dirty="0">
              <a:solidFill>
                <a:srgbClr val="08305B"/>
              </a:solidFill>
            </a:endParaRPr>
          </a:p>
        </p:txBody>
      </p:sp>
    </p:spTree>
    <p:extLst>
      <p:ext uri="{BB962C8B-B14F-4D97-AF65-F5344CB8AC3E}">
        <p14:creationId xmlns:p14="http://schemas.microsoft.com/office/powerpoint/2010/main" val="84769921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4FEDE7-0988-AD83-75D5-1034031AB6B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D7E2B44-0704-316C-B833-E340629D4926}"/>
              </a:ext>
            </a:extLst>
          </p:cNvPr>
          <p:cNvSpPr>
            <a:spLocks noGrp="1"/>
          </p:cNvSpPr>
          <p:nvPr>
            <p:ph type="title"/>
          </p:nvPr>
        </p:nvSpPr>
        <p:spPr/>
        <p:txBody>
          <a:bodyPr/>
          <a:lstStyle/>
          <a:p>
            <a:r>
              <a:rPr lang="en-US" dirty="0"/>
              <a:t>Upload Conditions &amp; Resubmission</a:t>
            </a:r>
          </a:p>
        </p:txBody>
      </p:sp>
      <p:sp>
        <p:nvSpPr>
          <p:cNvPr id="4" name="Slide Number Placeholder 3">
            <a:extLst>
              <a:ext uri="{FF2B5EF4-FFF2-40B4-BE49-F238E27FC236}">
                <a16:creationId xmlns:a16="http://schemas.microsoft.com/office/drawing/2014/main" id="{941E2215-E77E-DAA4-EAB6-72306ABE2925}"/>
              </a:ext>
            </a:extLst>
          </p:cNvPr>
          <p:cNvSpPr>
            <a:spLocks noGrp="1"/>
          </p:cNvSpPr>
          <p:nvPr>
            <p:ph type="sldNum" sz="quarter" idx="12"/>
          </p:nvPr>
        </p:nvSpPr>
        <p:spPr/>
        <p:txBody>
          <a:bodyPr/>
          <a:lstStyle/>
          <a:p>
            <a:fld id="{041E616D-8C89-4AEA-A23D-897903E9B2C2}" type="slidenum">
              <a:rPr lang="en-US" smtClean="0"/>
              <a:t>27</a:t>
            </a:fld>
            <a:endParaRPr lang="en-US"/>
          </a:p>
        </p:txBody>
      </p:sp>
      <p:sp>
        <p:nvSpPr>
          <p:cNvPr id="8" name="TextBox 3">
            <a:extLst>
              <a:ext uri="{FF2B5EF4-FFF2-40B4-BE49-F238E27FC236}">
                <a16:creationId xmlns:a16="http://schemas.microsoft.com/office/drawing/2014/main" id="{B7A72514-02CB-2136-9F9E-34B763291C02}"/>
              </a:ext>
            </a:extLst>
          </p:cNvPr>
          <p:cNvSpPr txBox="1"/>
          <p:nvPr/>
        </p:nvSpPr>
        <p:spPr>
          <a:xfrm>
            <a:off x="2710684" y="4732130"/>
            <a:ext cx="6835936" cy="923330"/>
          </a:xfrm>
          <a:prstGeom prst="rect">
            <a:avLst/>
          </a:prstGeom>
          <a:noFill/>
          <a:ln w="76200">
            <a:noFill/>
          </a:ln>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buFont typeface="Wingdings"/>
              <a:buChar char="Ø"/>
            </a:pPr>
            <a:r>
              <a:rPr lang="en-US" dirty="0">
                <a:solidFill>
                  <a:srgbClr val="08305B"/>
                </a:solidFill>
                <a:ea typeface="+mn-lt"/>
                <a:cs typeface="+mn-lt"/>
              </a:rPr>
              <a:t>Search condition by "Prior To" statuses: Approval, Docs, Closing and Funding</a:t>
            </a:r>
          </a:p>
          <a:p>
            <a:pPr marL="285750" indent="-285750">
              <a:buFont typeface="Wingdings"/>
              <a:buChar char="Ø"/>
            </a:pPr>
            <a:r>
              <a:rPr lang="en-US" dirty="0">
                <a:solidFill>
                  <a:srgbClr val="08305B"/>
                </a:solidFill>
                <a:ea typeface="+mn-lt"/>
                <a:cs typeface="+mn-lt"/>
              </a:rPr>
              <a:t>For CTC, all approval and doc conditions must be cleared</a:t>
            </a:r>
          </a:p>
        </p:txBody>
      </p:sp>
      <p:pic>
        <p:nvPicPr>
          <p:cNvPr id="7" name="Content Placeholder 6" descr="A screenshot of a computer">
            <a:extLst>
              <a:ext uri="{FF2B5EF4-FFF2-40B4-BE49-F238E27FC236}">
                <a16:creationId xmlns:a16="http://schemas.microsoft.com/office/drawing/2014/main" id="{BEDC1C4C-FC63-8B91-58F6-FFD7A84D418B}"/>
              </a:ext>
            </a:extLst>
          </p:cNvPr>
          <p:cNvPicPr>
            <a:picLocks noGrp="1" noChangeAspect="1"/>
          </p:cNvPicPr>
          <p:nvPr>
            <p:ph idx="1"/>
          </p:nvPr>
        </p:nvPicPr>
        <p:blipFill>
          <a:blip r:embed="rId2"/>
          <a:stretch>
            <a:fillRect/>
          </a:stretch>
        </p:blipFill>
        <p:spPr>
          <a:xfrm>
            <a:off x="838200" y="1928741"/>
            <a:ext cx="10506529" cy="2566678"/>
          </a:xfrm>
        </p:spPr>
      </p:pic>
    </p:spTree>
    <p:extLst>
      <p:ext uri="{BB962C8B-B14F-4D97-AF65-F5344CB8AC3E}">
        <p14:creationId xmlns:p14="http://schemas.microsoft.com/office/powerpoint/2010/main" val="14531228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A01861-55DD-2973-5A62-A997DDD1F409}"/>
              </a:ext>
            </a:extLst>
          </p:cNvPr>
          <p:cNvSpPr>
            <a:spLocks noGrp="1"/>
          </p:cNvSpPr>
          <p:nvPr>
            <p:ph type="title"/>
          </p:nvPr>
        </p:nvSpPr>
        <p:spPr/>
        <p:txBody>
          <a:bodyPr/>
          <a:lstStyle/>
          <a:p>
            <a:r>
              <a:rPr lang="en-US" dirty="0"/>
              <a:t>Upload Conditions &amp; Resubmission</a:t>
            </a:r>
          </a:p>
        </p:txBody>
      </p:sp>
      <p:pic>
        <p:nvPicPr>
          <p:cNvPr id="5" name="Content Placeholder 4" descr="A screenshot of a computer&#10;&#10;AI-generated content may be incorrect.">
            <a:extLst>
              <a:ext uri="{FF2B5EF4-FFF2-40B4-BE49-F238E27FC236}">
                <a16:creationId xmlns:a16="http://schemas.microsoft.com/office/drawing/2014/main" id="{18D6D058-6BF5-3447-1CA0-BF173FA50AED}"/>
              </a:ext>
            </a:extLst>
          </p:cNvPr>
          <p:cNvPicPr>
            <a:picLocks noGrp="1" noChangeAspect="1"/>
          </p:cNvPicPr>
          <p:nvPr>
            <p:ph sz="half" idx="1"/>
          </p:nvPr>
        </p:nvPicPr>
        <p:blipFill>
          <a:blip r:embed="rId2"/>
          <a:stretch>
            <a:fillRect/>
          </a:stretch>
        </p:blipFill>
        <p:spPr>
          <a:xfrm>
            <a:off x="531421" y="1983664"/>
            <a:ext cx="5498274" cy="1828428"/>
          </a:xfrm>
        </p:spPr>
      </p:pic>
      <p:pic>
        <p:nvPicPr>
          <p:cNvPr id="6" name="Content Placeholder 5" descr="A screenshot of a computer&#10;&#10;AI-generated content may be incorrect.">
            <a:extLst>
              <a:ext uri="{FF2B5EF4-FFF2-40B4-BE49-F238E27FC236}">
                <a16:creationId xmlns:a16="http://schemas.microsoft.com/office/drawing/2014/main" id="{B20C0E49-5FD5-C383-046D-2979A227A548}"/>
              </a:ext>
            </a:extLst>
          </p:cNvPr>
          <p:cNvPicPr>
            <a:picLocks noGrp="1" noChangeAspect="1"/>
          </p:cNvPicPr>
          <p:nvPr>
            <p:ph sz="half" idx="2"/>
          </p:nvPr>
        </p:nvPicPr>
        <p:blipFill>
          <a:blip r:embed="rId3"/>
          <a:stretch>
            <a:fillRect/>
          </a:stretch>
        </p:blipFill>
        <p:spPr>
          <a:xfrm>
            <a:off x="6483016" y="1988068"/>
            <a:ext cx="5458690" cy="1903997"/>
          </a:xfrm>
        </p:spPr>
      </p:pic>
      <p:pic>
        <p:nvPicPr>
          <p:cNvPr id="7" name="Picture 6" descr="A screenshot of a computer">
            <a:extLst>
              <a:ext uri="{FF2B5EF4-FFF2-40B4-BE49-F238E27FC236}">
                <a16:creationId xmlns:a16="http://schemas.microsoft.com/office/drawing/2014/main" id="{CFCEE4F8-971C-CB16-0354-6744A6A5236B}"/>
              </a:ext>
            </a:extLst>
          </p:cNvPr>
          <p:cNvPicPr>
            <a:picLocks noChangeAspect="1"/>
          </p:cNvPicPr>
          <p:nvPr/>
        </p:nvPicPr>
        <p:blipFill>
          <a:blip r:embed="rId4"/>
          <a:stretch>
            <a:fillRect/>
          </a:stretch>
        </p:blipFill>
        <p:spPr>
          <a:xfrm>
            <a:off x="633350" y="4447378"/>
            <a:ext cx="10776858" cy="1407088"/>
          </a:xfrm>
          <a:prstGeom prst="rect">
            <a:avLst/>
          </a:prstGeom>
        </p:spPr>
      </p:pic>
      <p:sp>
        <p:nvSpPr>
          <p:cNvPr id="9" name="TextBox 8">
            <a:extLst>
              <a:ext uri="{FF2B5EF4-FFF2-40B4-BE49-F238E27FC236}">
                <a16:creationId xmlns:a16="http://schemas.microsoft.com/office/drawing/2014/main" id="{29FED73A-22A3-A174-21E1-9EC510C9B3D8}"/>
              </a:ext>
            </a:extLst>
          </p:cNvPr>
          <p:cNvSpPr txBox="1"/>
          <p:nvPr/>
        </p:nvSpPr>
        <p:spPr>
          <a:xfrm>
            <a:off x="534389" y="1603168"/>
            <a:ext cx="4237511"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t>#1 Upload document to Condition</a:t>
            </a:r>
          </a:p>
          <a:p>
            <a:endParaRPr lang="en-US" dirty="0"/>
          </a:p>
        </p:txBody>
      </p:sp>
      <p:sp>
        <p:nvSpPr>
          <p:cNvPr id="10" name="TextBox 9">
            <a:extLst>
              <a:ext uri="{FF2B5EF4-FFF2-40B4-BE49-F238E27FC236}">
                <a16:creationId xmlns:a16="http://schemas.microsoft.com/office/drawing/2014/main" id="{B37182E5-5782-9EC4-B8E8-F7D84FF37F03}"/>
              </a:ext>
            </a:extLst>
          </p:cNvPr>
          <p:cNvSpPr txBox="1"/>
          <p:nvPr/>
        </p:nvSpPr>
        <p:spPr>
          <a:xfrm>
            <a:off x="6481947" y="1632856"/>
            <a:ext cx="423751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t>#2 Click on Ready For Review</a:t>
            </a:r>
          </a:p>
        </p:txBody>
      </p:sp>
      <p:sp>
        <p:nvSpPr>
          <p:cNvPr id="11" name="TextBox 10">
            <a:extLst>
              <a:ext uri="{FF2B5EF4-FFF2-40B4-BE49-F238E27FC236}">
                <a16:creationId xmlns:a16="http://schemas.microsoft.com/office/drawing/2014/main" id="{3877B84B-83B3-4BD7-19F0-C23442E88AB1}"/>
              </a:ext>
            </a:extLst>
          </p:cNvPr>
          <p:cNvSpPr txBox="1"/>
          <p:nvPr/>
        </p:nvSpPr>
        <p:spPr>
          <a:xfrm>
            <a:off x="514597" y="4106882"/>
            <a:ext cx="568234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t>#3 After completing #2, status changes to Fulfilled</a:t>
            </a:r>
          </a:p>
        </p:txBody>
      </p:sp>
    </p:spTree>
    <p:extLst>
      <p:ext uri="{BB962C8B-B14F-4D97-AF65-F5344CB8AC3E}">
        <p14:creationId xmlns:p14="http://schemas.microsoft.com/office/powerpoint/2010/main" val="48255778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E417FCB-DBE0-4016-C9F8-53CE0E114620}"/>
              </a:ext>
            </a:extLst>
          </p:cNvPr>
          <p:cNvSpPr txBox="1"/>
          <p:nvPr/>
        </p:nvSpPr>
        <p:spPr>
          <a:xfrm>
            <a:off x="8954698" y="2713812"/>
            <a:ext cx="3028464" cy="1754326"/>
          </a:xfrm>
          <a:prstGeom prst="rect">
            <a:avLst/>
          </a:prstGeom>
          <a:noFill/>
          <a:ln w="76200">
            <a:noFill/>
          </a:ln>
        </p:spPr>
        <p:txBody>
          <a:bodyPr wrap="square" lIns="91440" tIns="45720" rIns="91440" bIns="45720" rtlCol="0" anchor="t">
            <a:spAutoFit/>
          </a:bodyPr>
          <a:lstStyle/>
          <a:p>
            <a:pPr marL="285750" indent="-285750">
              <a:buFont typeface="Wingdings"/>
              <a:buChar char="Ø"/>
            </a:pPr>
            <a:r>
              <a:rPr lang="en-US" dirty="0">
                <a:solidFill>
                  <a:srgbClr val="08305B"/>
                </a:solidFill>
              </a:rPr>
              <a:t>Once marking conditions Fulfilled and ready to re-submit to UW</a:t>
            </a:r>
          </a:p>
          <a:p>
            <a:pPr marL="285750" indent="-285750">
              <a:buFont typeface="Wingdings"/>
              <a:buChar char="Ø"/>
            </a:pPr>
            <a:r>
              <a:rPr lang="en-US" dirty="0">
                <a:solidFill>
                  <a:srgbClr val="08305B"/>
                </a:solidFill>
              </a:rPr>
              <a:t>Click on UW or Processing Submissions </a:t>
            </a:r>
            <a:endParaRPr lang="en-US"/>
          </a:p>
          <a:p>
            <a:pPr marL="742950" lvl="1" indent="-285750">
              <a:buFont typeface="Courier New"/>
              <a:buChar char="o"/>
            </a:pPr>
            <a:r>
              <a:rPr lang="en-US" sz="1600" b="1" dirty="0">
                <a:solidFill>
                  <a:srgbClr val="08305B"/>
                </a:solidFill>
              </a:rPr>
              <a:t>RE-SUBMIT LOAN</a:t>
            </a:r>
            <a:r>
              <a:rPr lang="en-US" dirty="0">
                <a:solidFill>
                  <a:srgbClr val="08305B"/>
                </a:solidFill>
              </a:rPr>
              <a:t> </a:t>
            </a:r>
          </a:p>
        </p:txBody>
      </p:sp>
      <p:sp>
        <p:nvSpPr>
          <p:cNvPr id="5" name="Title 1">
            <a:extLst>
              <a:ext uri="{FF2B5EF4-FFF2-40B4-BE49-F238E27FC236}">
                <a16:creationId xmlns:a16="http://schemas.microsoft.com/office/drawing/2014/main" id="{5DC93A61-2AF0-733E-0C94-BC763FBE4BBF}"/>
              </a:ext>
            </a:extLst>
          </p:cNvPr>
          <p:cNvSpPr txBox="1">
            <a:spLocks/>
          </p:cNvSpPr>
          <p:nvPr/>
        </p:nvSpPr>
        <p:spPr>
          <a:xfrm>
            <a:off x="459827" y="182562"/>
            <a:ext cx="10515600" cy="748972"/>
          </a:xfrm>
          <a:prstGeom prst="rect">
            <a:avLst/>
          </a:prstGeom>
        </p:spPr>
        <p:txBody>
          <a:bodyPr lIns="91440" tIns="45720" rIns="91440" bIns="45720" anchor="t"/>
          <a:lstStyle>
            <a:lvl1pPr algn="l" defTabSz="914400" rtl="0" eaLnBrk="1" latinLnBrk="0" hangingPunct="1">
              <a:lnSpc>
                <a:spcPct val="90000"/>
              </a:lnSpc>
              <a:spcBef>
                <a:spcPct val="0"/>
              </a:spcBef>
              <a:buNone/>
              <a:defRPr sz="4400" kern="1200">
                <a:solidFill>
                  <a:schemeClr val="bg1"/>
                </a:solidFill>
                <a:latin typeface="+mj-lt"/>
                <a:ea typeface="+mj-ea"/>
                <a:cs typeface="+mj-cs"/>
              </a:defRPr>
            </a:lvl1pPr>
          </a:lstStyle>
          <a:p>
            <a:r>
              <a:rPr lang="en-US" dirty="0"/>
              <a:t>Upload Conditions &amp; Resubmission</a:t>
            </a:r>
          </a:p>
        </p:txBody>
      </p:sp>
      <p:sp>
        <p:nvSpPr>
          <p:cNvPr id="6" name="Slide Number Placeholder 5">
            <a:extLst>
              <a:ext uri="{FF2B5EF4-FFF2-40B4-BE49-F238E27FC236}">
                <a16:creationId xmlns:a16="http://schemas.microsoft.com/office/drawing/2014/main" id="{5B20F20F-2C3E-3A0A-28A3-545370255828}"/>
              </a:ext>
            </a:extLst>
          </p:cNvPr>
          <p:cNvSpPr>
            <a:spLocks noGrp="1"/>
          </p:cNvSpPr>
          <p:nvPr>
            <p:ph type="sldNum" sz="quarter" idx="12"/>
          </p:nvPr>
        </p:nvSpPr>
        <p:spPr/>
        <p:txBody>
          <a:bodyPr/>
          <a:lstStyle/>
          <a:p>
            <a:fld id="{041E616D-8C89-4AEA-A23D-897903E9B2C2}" type="slidenum">
              <a:rPr lang="en-US" smtClean="0"/>
              <a:t>29</a:t>
            </a:fld>
            <a:endParaRPr lang="en-US"/>
          </a:p>
        </p:txBody>
      </p:sp>
      <p:pic>
        <p:nvPicPr>
          <p:cNvPr id="3" name="Picture 2" descr="A screenshot of a computer&#10;&#10;AI-generated content may be incorrect.">
            <a:extLst>
              <a:ext uri="{FF2B5EF4-FFF2-40B4-BE49-F238E27FC236}">
                <a16:creationId xmlns:a16="http://schemas.microsoft.com/office/drawing/2014/main" id="{FE2A2F92-06CC-A3D6-034C-D47E3FE59F0B}"/>
              </a:ext>
            </a:extLst>
          </p:cNvPr>
          <p:cNvPicPr>
            <a:picLocks noChangeAspect="1"/>
          </p:cNvPicPr>
          <p:nvPr/>
        </p:nvPicPr>
        <p:blipFill>
          <a:blip r:embed="rId3"/>
          <a:stretch>
            <a:fillRect/>
          </a:stretch>
        </p:blipFill>
        <p:spPr>
          <a:xfrm>
            <a:off x="281214" y="1386696"/>
            <a:ext cx="8536216" cy="5155036"/>
          </a:xfrm>
          <a:prstGeom prst="rect">
            <a:avLst/>
          </a:prstGeom>
        </p:spPr>
      </p:pic>
      <p:sp>
        <p:nvSpPr>
          <p:cNvPr id="8" name="Arrow: Left 7">
            <a:extLst>
              <a:ext uri="{FF2B5EF4-FFF2-40B4-BE49-F238E27FC236}">
                <a16:creationId xmlns:a16="http://schemas.microsoft.com/office/drawing/2014/main" id="{671BE5EA-2CAD-F0EE-E2C8-B6E7BC8A673C}"/>
              </a:ext>
            </a:extLst>
          </p:cNvPr>
          <p:cNvSpPr/>
          <p:nvPr/>
        </p:nvSpPr>
        <p:spPr>
          <a:xfrm>
            <a:off x="1332379" y="5539470"/>
            <a:ext cx="2596896" cy="758952"/>
          </a:xfrm>
          <a:prstGeom prst="leftArrow">
            <a:avLst/>
          </a:prstGeom>
        </p:spPr>
        <p:style>
          <a:lnRef idx="2">
            <a:schemeClr val="accent6">
              <a:shade val="15000"/>
            </a:schemeClr>
          </a:lnRef>
          <a:fillRef idx="1">
            <a:schemeClr val="accent6"/>
          </a:fillRef>
          <a:effectRef idx="0">
            <a:schemeClr val="accent6"/>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b="1" dirty="0">
                <a:ln w="10160">
                  <a:solidFill>
                    <a:srgbClr val="FFC000"/>
                  </a:solidFill>
                  <a:prstDash val="solid"/>
                </a:ln>
                <a:solidFill>
                  <a:srgbClr val="FFFFFF"/>
                </a:solidFill>
                <a:effectLst>
                  <a:outerShdw blurRad="38100" dist="22860" dir="5400000" algn="tl" rotWithShape="0">
                    <a:srgbClr val="000000">
                      <a:alpha val="30000"/>
                    </a:srgbClr>
                  </a:outerShdw>
                </a:effectLst>
              </a:rPr>
              <a:t>Re-Submit LOAN</a:t>
            </a:r>
          </a:p>
        </p:txBody>
      </p:sp>
    </p:spTree>
    <p:extLst>
      <p:ext uri="{BB962C8B-B14F-4D97-AF65-F5344CB8AC3E}">
        <p14:creationId xmlns:p14="http://schemas.microsoft.com/office/powerpoint/2010/main" val="241259464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4C77BF1-B13D-F95E-F66B-D9093C991483}"/>
              </a:ext>
            </a:extLst>
          </p:cNvPr>
          <p:cNvSpPr txBox="1"/>
          <p:nvPr/>
        </p:nvSpPr>
        <p:spPr>
          <a:xfrm>
            <a:off x="3048528" y="2576964"/>
            <a:ext cx="6836506" cy="10156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6000">
                <a:solidFill>
                  <a:schemeClr val="bg1"/>
                </a:solidFill>
              </a:rPr>
              <a:t>Services Requested</a:t>
            </a:r>
          </a:p>
        </p:txBody>
      </p:sp>
    </p:spTree>
    <p:extLst>
      <p:ext uri="{BB962C8B-B14F-4D97-AF65-F5344CB8AC3E}">
        <p14:creationId xmlns:p14="http://schemas.microsoft.com/office/powerpoint/2010/main" val="343351688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BFE81A-47CC-4A69-6D1A-3002EAE871B0}"/>
              </a:ext>
            </a:extLst>
          </p:cNvPr>
          <p:cNvSpPr>
            <a:spLocks noGrp="1"/>
          </p:cNvSpPr>
          <p:nvPr>
            <p:ph type="title"/>
          </p:nvPr>
        </p:nvSpPr>
        <p:spPr/>
        <p:txBody>
          <a:bodyPr/>
          <a:lstStyle/>
          <a:p>
            <a:r>
              <a:rPr lang="en-US"/>
              <a:t>Data Entry</a:t>
            </a:r>
          </a:p>
        </p:txBody>
      </p:sp>
      <p:pic>
        <p:nvPicPr>
          <p:cNvPr id="4" name="Content Placeholder 3" descr="A screenshot of a computer&#10;&#10;Description automatically generated">
            <a:extLst>
              <a:ext uri="{FF2B5EF4-FFF2-40B4-BE49-F238E27FC236}">
                <a16:creationId xmlns:a16="http://schemas.microsoft.com/office/drawing/2014/main" id="{BD29CA38-9D77-F211-80F6-6815454EA401}"/>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l="1342" t="965" r="1051" b="2005"/>
          <a:stretch/>
        </p:blipFill>
        <p:spPr>
          <a:xfrm>
            <a:off x="284084" y="1526959"/>
            <a:ext cx="8229601" cy="4838330"/>
          </a:xfrm>
          <a:prstGeom prst="rect">
            <a:avLst/>
          </a:prstGeom>
          <a:ln>
            <a:noFill/>
          </a:ln>
        </p:spPr>
      </p:pic>
      <p:sp>
        <p:nvSpPr>
          <p:cNvPr id="3" name="TextBox 4">
            <a:extLst>
              <a:ext uri="{FF2B5EF4-FFF2-40B4-BE49-F238E27FC236}">
                <a16:creationId xmlns:a16="http://schemas.microsoft.com/office/drawing/2014/main" id="{4643E076-A396-CEDA-073E-DB4D678CFEC0}"/>
              </a:ext>
            </a:extLst>
          </p:cNvPr>
          <p:cNvSpPr txBox="1"/>
          <p:nvPr/>
        </p:nvSpPr>
        <p:spPr>
          <a:xfrm>
            <a:off x="8822970" y="1727815"/>
            <a:ext cx="3224949" cy="4524315"/>
          </a:xfrm>
          <a:prstGeom prst="rect">
            <a:avLst/>
          </a:prstGeom>
          <a:noFill/>
          <a:ln w="76200">
            <a:noFill/>
          </a:ln>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buFont typeface="Wingdings"/>
              <a:buChar char="Ø"/>
            </a:pPr>
            <a:r>
              <a:rPr lang="en-US">
                <a:solidFill>
                  <a:srgbClr val="08305B"/>
                </a:solidFill>
              </a:rPr>
              <a:t>Upload application to</a:t>
            </a:r>
            <a:r>
              <a:rPr lang="en-US" b="1">
                <a:solidFill>
                  <a:srgbClr val="08305B"/>
                </a:solidFill>
              </a:rPr>
              <a:t> "</a:t>
            </a:r>
            <a:r>
              <a:rPr lang="en-US">
                <a:solidFill>
                  <a:srgbClr val="08305B"/>
                </a:solidFill>
              </a:rPr>
              <a:t>Loan Documents" tab</a:t>
            </a:r>
          </a:p>
          <a:p>
            <a:endParaRPr lang="en-US">
              <a:solidFill>
                <a:srgbClr val="08305B"/>
              </a:solidFill>
            </a:endParaRPr>
          </a:p>
          <a:p>
            <a:pPr marL="285750" indent="-285750">
              <a:buFont typeface="Wingdings"/>
              <a:buChar char="Ø"/>
            </a:pPr>
            <a:r>
              <a:rPr lang="en-US">
                <a:solidFill>
                  <a:srgbClr val="08305B"/>
                </a:solidFill>
              </a:rPr>
              <a:t>Go to "Application"</a:t>
            </a:r>
            <a:r>
              <a:rPr lang="en-US" b="1">
                <a:solidFill>
                  <a:srgbClr val="08305B"/>
                </a:solidFill>
              </a:rPr>
              <a:t> </a:t>
            </a:r>
            <a:r>
              <a:rPr lang="en-US">
                <a:solidFill>
                  <a:srgbClr val="08305B"/>
                </a:solidFill>
              </a:rPr>
              <a:t>then "Additional Information" page</a:t>
            </a:r>
          </a:p>
          <a:p>
            <a:endParaRPr lang="en-US">
              <a:solidFill>
                <a:srgbClr val="08305B"/>
              </a:solidFill>
            </a:endParaRPr>
          </a:p>
          <a:p>
            <a:pPr marL="285750" indent="-285750">
              <a:buFont typeface="Wingdings"/>
              <a:buChar char="Ø"/>
            </a:pPr>
            <a:r>
              <a:rPr lang="en-US">
                <a:solidFill>
                  <a:srgbClr val="08305B"/>
                </a:solidFill>
              </a:rPr>
              <a:t>"Data Entry Request" select </a:t>
            </a:r>
            <a:r>
              <a:rPr lang="en-US" b="1">
                <a:solidFill>
                  <a:srgbClr val="08305B"/>
                </a:solidFill>
              </a:rPr>
              <a:t>YES</a:t>
            </a:r>
            <a:r>
              <a:rPr lang="en-US">
                <a:solidFill>
                  <a:srgbClr val="08305B"/>
                </a:solidFill>
              </a:rPr>
              <a:t> </a:t>
            </a:r>
          </a:p>
          <a:p>
            <a:endParaRPr lang="en-US">
              <a:solidFill>
                <a:srgbClr val="08305B"/>
              </a:solidFill>
            </a:endParaRPr>
          </a:p>
          <a:p>
            <a:pPr marL="285750" indent="-285750">
              <a:buFont typeface="Wingdings"/>
              <a:buChar char="Ø"/>
            </a:pPr>
            <a:r>
              <a:rPr lang="en-US">
                <a:solidFill>
                  <a:srgbClr val="08305B"/>
                </a:solidFill>
              </a:rPr>
              <a:t> Click Save</a:t>
            </a:r>
          </a:p>
          <a:p>
            <a:endParaRPr lang="en-US">
              <a:solidFill>
                <a:srgbClr val="08305B"/>
              </a:solidFill>
            </a:endParaRPr>
          </a:p>
          <a:p>
            <a:pPr marL="285750" indent="-285750">
              <a:buFont typeface="Wingdings"/>
              <a:buChar char="Ø"/>
            </a:pPr>
            <a:r>
              <a:rPr lang="en-US">
                <a:solidFill>
                  <a:srgbClr val="08305B"/>
                </a:solidFill>
              </a:rPr>
              <a:t>Disclosure Desk receives notification and inputs data points from application to Podium  </a:t>
            </a:r>
          </a:p>
        </p:txBody>
      </p:sp>
      <p:sp>
        <p:nvSpPr>
          <p:cNvPr id="6" name="Slide Number Placeholder 5">
            <a:extLst>
              <a:ext uri="{FF2B5EF4-FFF2-40B4-BE49-F238E27FC236}">
                <a16:creationId xmlns:a16="http://schemas.microsoft.com/office/drawing/2014/main" id="{AA120F25-82FD-DDCE-C8AA-A501C30C84E7}"/>
              </a:ext>
            </a:extLst>
          </p:cNvPr>
          <p:cNvSpPr>
            <a:spLocks noGrp="1"/>
          </p:cNvSpPr>
          <p:nvPr>
            <p:ph type="sldNum" sz="quarter" idx="12"/>
          </p:nvPr>
        </p:nvSpPr>
        <p:spPr/>
        <p:txBody>
          <a:bodyPr/>
          <a:lstStyle/>
          <a:p>
            <a:fld id="{041E616D-8C89-4AEA-A23D-897903E9B2C2}" type="slidenum">
              <a:rPr lang="en-US" smtClean="0"/>
              <a:t>31</a:t>
            </a:fld>
            <a:endParaRPr lang="en-US"/>
          </a:p>
        </p:txBody>
      </p:sp>
    </p:spTree>
    <p:extLst>
      <p:ext uri="{BB962C8B-B14F-4D97-AF65-F5344CB8AC3E}">
        <p14:creationId xmlns:p14="http://schemas.microsoft.com/office/powerpoint/2010/main" val="64529637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9D8DF2-7EE9-FE81-F811-778A2C9321B6}"/>
              </a:ext>
            </a:extLst>
          </p:cNvPr>
          <p:cNvSpPr>
            <a:spLocks noGrp="1"/>
          </p:cNvSpPr>
          <p:nvPr>
            <p:ph type="title"/>
          </p:nvPr>
        </p:nvSpPr>
        <p:spPr/>
        <p:txBody>
          <a:bodyPr/>
          <a:lstStyle/>
          <a:p>
            <a:r>
              <a:rPr lang="en-US"/>
              <a:t>CREDIT – Pulled By Dominion</a:t>
            </a:r>
          </a:p>
        </p:txBody>
      </p:sp>
      <p:sp>
        <p:nvSpPr>
          <p:cNvPr id="3" name="TextBox 4">
            <a:extLst>
              <a:ext uri="{FF2B5EF4-FFF2-40B4-BE49-F238E27FC236}">
                <a16:creationId xmlns:a16="http://schemas.microsoft.com/office/drawing/2014/main" id="{4643E076-A396-CEDA-073E-DB4D678CFEC0}"/>
              </a:ext>
            </a:extLst>
          </p:cNvPr>
          <p:cNvSpPr txBox="1"/>
          <p:nvPr/>
        </p:nvSpPr>
        <p:spPr>
          <a:xfrm>
            <a:off x="2737269" y="4962235"/>
            <a:ext cx="6849598" cy="369332"/>
          </a:xfrm>
          <a:prstGeom prst="rect">
            <a:avLst/>
          </a:prstGeom>
          <a:noFill/>
          <a:ln w="76200">
            <a:noFill/>
          </a:ln>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srgbClr val="08305B"/>
                </a:solidFill>
                <a:ea typeface="+mn-lt"/>
                <a:cs typeface="+mn-lt"/>
              </a:rPr>
              <a:t>At Registration, select "Dominion" from the dropdown to pull credit</a:t>
            </a:r>
          </a:p>
        </p:txBody>
      </p:sp>
      <p:sp>
        <p:nvSpPr>
          <p:cNvPr id="6" name="Slide Number Placeholder 5">
            <a:extLst>
              <a:ext uri="{FF2B5EF4-FFF2-40B4-BE49-F238E27FC236}">
                <a16:creationId xmlns:a16="http://schemas.microsoft.com/office/drawing/2014/main" id="{D3F2C948-5CB6-4B20-CF09-9FD4256E701D}"/>
              </a:ext>
            </a:extLst>
          </p:cNvPr>
          <p:cNvSpPr>
            <a:spLocks noGrp="1"/>
          </p:cNvSpPr>
          <p:nvPr>
            <p:ph type="sldNum" sz="quarter" idx="12"/>
          </p:nvPr>
        </p:nvSpPr>
        <p:spPr/>
        <p:txBody>
          <a:bodyPr/>
          <a:lstStyle/>
          <a:p>
            <a:fld id="{041E616D-8C89-4AEA-A23D-897903E9B2C2}" type="slidenum">
              <a:rPr lang="en-US" smtClean="0"/>
              <a:t>32</a:t>
            </a:fld>
            <a:endParaRPr lang="en-US"/>
          </a:p>
        </p:txBody>
      </p:sp>
      <p:pic>
        <p:nvPicPr>
          <p:cNvPr id="5" name="Picture 4" descr="A screenshot of a computer&#10;&#10;Description automatically generated">
            <a:extLst>
              <a:ext uri="{FF2B5EF4-FFF2-40B4-BE49-F238E27FC236}">
                <a16:creationId xmlns:a16="http://schemas.microsoft.com/office/drawing/2014/main" id="{46BF9278-ADEA-C97E-F7E9-F767D8335ACC}"/>
              </a:ext>
            </a:extLst>
          </p:cNvPr>
          <p:cNvPicPr>
            <a:picLocks noChangeAspect="1"/>
          </p:cNvPicPr>
          <p:nvPr/>
        </p:nvPicPr>
        <p:blipFill>
          <a:blip r:embed="rId3"/>
          <a:stretch>
            <a:fillRect/>
          </a:stretch>
        </p:blipFill>
        <p:spPr>
          <a:xfrm>
            <a:off x="1119188" y="2181225"/>
            <a:ext cx="9953625" cy="2495550"/>
          </a:xfrm>
          <a:prstGeom prst="rect">
            <a:avLst/>
          </a:prstGeom>
        </p:spPr>
      </p:pic>
    </p:spTree>
    <p:extLst>
      <p:ext uri="{BB962C8B-B14F-4D97-AF65-F5344CB8AC3E}">
        <p14:creationId xmlns:p14="http://schemas.microsoft.com/office/powerpoint/2010/main" val="118954633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FEA8A4-3C50-F98A-E78C-3894C81FA83A}"/>
              </a:ext>
            </a:extLst>
          </p:cNvPr>
          <p:cNvSpPr>
            <a:spLocks noGrp="1"/>
          </p:cNvSpPr>
          <p:nvPr>
            <p:ph type="title"/>
          </p:nvPr>
        </p:nvSpPr>
        <p:spPr/>
        <p:txBody>
          <a:bodyPr/>
          <a:lstStyle/>
          <a:p>
            <a:r>
              <a:rPr lang="en-US"/>
              <a:t> Credit – Pulled by Dominion</a:t>
            </a:r>
          </a:p>
        </p:txBody>
      </p:sp>
      <p:pic>
        <p:nvPicPr>
          <p:cNvPr id="4" name="Picture 3">
            <a:extLst>
              <a:ext uri="{FF2B5EF4-FFF2-40B4-BE49-F238E27FC236}">
                <a16:creationId xmlns:a16="http://schemas.microsoft.com/office/drawing/2014/main" id="{8BB59CF0-C674-F43E-EFCD-BEBD804A0672}"/>
              </a:ext>
            </a:extLst>
          </p:cNvPr>
          <p:cNvPicPr>
            <a:picLocks noChangeAspect="1"/>
          </p:cNvPicPr>
          <p:nvPr/>
        </p:nvPicPr>
        <p:blipFill>
          <a:blip r:embed="rId3"/>
          <a:srcRect l="1445" t="1731" r="1053" b="2033"/>
          <a:stretch/>
        </p:blipFill>
        <p:spPr>
          <a:xfrm>
            <a:off x="423075" y="1633490"/>
            <a:ext cx="7549073" cy="3977197"/>
          </a:xfrm>
          <a:prstGeom prst="rect">
            <a:avLst/>
          </a:prstGeom>
          <a:ln>
            <a:noFill/>
          </a:ln>
        </p:spPr>
      </p:pic>
      <p:sp>
        <p:nvSpPr>
          <p:cNvPr id="5" name="TextBox 2">
            <a:extLst>
              <a:ext uri="{FF2B5EF4-FFF2-40B4-BE49-F238E27FC236}">
                <a16:creationId xmlns:a16="http://schemas.microsoft.com/office/drawing/2014/main" id="{D7A0904A-B145-8A3D-E4A6-984350E60615}"/>
              </a:ext>
            </a:extLst>
          </p:cNvPr>
          <p:cNvSpPr txBox="1"/>
          <p:nvPr/>
        </p:nvSpPr>
        <p:spPr>
          <a:xfrm>
            <a:off x="8408855" y="2069865"/>
            <a:ext cx="3360069" cy="2708434"/>
          </a:xfrm>
          <a:prstGeom prst="rect">
            <a:avLst/>
          </a:prstGeom>
          <a:noFill/>
          <a:ln w="76200">
            <a:noFill/>
          </a:ln>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buFont typeface="Wingdings" panose="05000000000000000000" pitchFamily="2" charset="2"/>
              <a:buChar char="Ø"/>
            </a:pPr>
            <a:r>
              <a:rPr lang="en-US" sz="1700">
                <a:solidFill>
                  <a:srgbClr val="08305B"/>
                </a:solidFill>
              </a:rPr>
              <a:t>Upload "Credit Report Authorization" to "Credit Report Authorization" bucket</a:t>
            </a:r>
          </a:p>
          <a:p>
            <a:pPr marL="285750" indent="-285750">
              <a:buFont typeface="Wingdings" panose="05000000000000000000" pitchFamily="2" charset="2"/>
              <a:buChar char="Ø"/>
            </a:pPr>
            <a:endParaRPr lang="en-US" sz="1700">
              <a:solidFill>
                <a:srgbClr val="08305B"/>
              </a:solidFill>
            </a:endParaRPr>
          </a:p>
          <a:p>
            <a:pPr marL="285750" indent="-285750">
              <a:buFont typeface="Wingdings" panose="05000000000000000000" pitchFamily="2" charset="2"/>
              <a:buChar char="Ø"/>
            </a:pPr>
            <a:r>
              <a:rPr lang="en-US" sz="1700">
                <a:solidFill>
                  <a:srgbClr val="08305B"/>
                </a:solidFill>
              </a:rPr>
              <a:t>Email notification to Disclosure Desk to pull credit</a:t>
            </a:r>
          </a:p>
          <a:p>
            <a:endParaRPr lang="en-US" sz="1700">
              <a:solidFill>
                <a:srgbClr val="08305B"/>
              </a:solidFill>
            </a:endParaRPr>
          </a:p>
          <a:p>
            <a:pPr marL="285750" indent="-285750">
              <a:buFont typeface="Wingdings" panose="05000000000000000000" pitchFamily="2" charset="2"/>
              <a:buChar char="Ø"/>
            </a:pPr>
            <a:r>
              <a:rPr lang="en-US" sz="1700">
                <a:solidFill>
                  <a:srgbClr val="08305B"/>
                </a:solidFill>
              </a:rPr>
              <a:t>After credit pulled and uploaded to Podium, email notification to Broker  </a:t>
            </a:r>
          </a:p>
        </p:txBody>
      </p:sp>
      <p:sp>
        <p:nvSpPr>
          <p:cNvPr id="6" name="Slide Number Placeholder 5">
            <a:extLst>
              <a:ext uri="{FF2B5EF4-FFF2-40B4-BE49-F238E27FC236}">
                <a16:creationId xmlns:a16="http://schemas.microsoft.com/office/drawing/2014/main" id="{E046E370-874C-9F7C-8797-BBB8FE70CAC5}"/>
              </a:ext>
            </a:extLst>
          </p:cNvPr>
          <p:cNvSpPr>
            <a:spLocks noGrp="1"/>
          </p:cNvSpPr>
          <p:nvPr>
            <p:ph type="sldNum" sz="quarter" idx="12"/>
          </p:nvPr>
        </p:nvSpPr>
        <p:spPr/>
        <p:txBody>
          <a:bodyPr/>
          <a:lstStyle/>
          <a:p>
            <a:fld id="{041E616D-8C89-4AEA-A23D-897903E9B2C2}" type="slidenum">
              <a:rPr lang="en-US" smtClean="0"/>
              <a:t>33</a:t>
            </a:fld>
            <a:endParaRPr lang="en-US"/>
          </a:p>
        </p:txBody>
      </p:sp>
    </p:spTree>
    <p:extLst>
      <p:ext uri="{BB962C8B-B14F-4D97-AF65-F5344CB8AC3E}">
        <p14:creationId xmlns:p14="http://schemas.microsoft.com/office/powerpoint/2010/main" val="23057578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FE2EA8-7F64-B132-1B9A-DAFFCCD18767}"/>
              </a:ext>
            </a:extLst>
          </p:cNvPr>
          <p:cNvSpPr>
            <a:spLocks noGrp="1"/>
          </p:cNvSpPr>
          <p:nvPr>
            <p:ph type="title"/>
          </p:nvPr>
        </p:nvSpPr>
        <p:spPr/>
        <p:txBody>
          <a:bodyPr/>
          <a:lstStyle/>
          <a:p>
            <a:r>
              <a:rPr lang="en-US"/>
              <a:t>LOI or GFE – Company Profile Set Up for Both</a:t>
            </a:r>
          </a:p>
        </p:txBody>
      </p:sp>
      <p:pic>
        <p:nvPicPr>
          <p:cNvPr id="3" name="Picture 2" descr="A screenshot of a field name&#10;&#10;Description automatically generated">
            <a:extLst>
              <a:ext uri="{FF2B5EF4-FFF2-40B4-BE49-F238E27FC236}">
                <a16:creationId xmlns:a16="http://schemas.microsoft.com/office/drawing/2014/main" id="{17E3DE47-0CD9-0C43-3B19-12A9C70BA29D}"/>
              </a:ext>
            </a:extLst>
          </p:cNvPr>
          <p:cNvPicPr>
            <a:picLocks noChangeAspect="1"/>
          </p:cNvPicPr>
          <p:nvPr/>
        </p:nvPicPr>
        <p:blipFill>
          <a:blip r:embed="rId3"/>
          <a:srcRect l="1166" t="2353" r="992" b="2521"/>
          <a:stretch/>
        </p:blipFill>
        <p:spPr>
          <a:xfrm>
            <a:off x="585926" y="1553594"/>
            <a:ext cx="10147178" cy="3897297"/>
          </a:xfrm>
          <a:prstGeom prst="rect">
            <a:avLst/>
          </a:prstGeom>
          <a:ln>
            <a:noFill/>
          </a:ln>
        </p:spPr>
      </p:pic>
      <p:sp>
        <p:nvSpPr>
          <p:cNvPr id="4" name="TextBox 3">
            <a:extLst>
              <a:ext uri="{FF2B5EF4-FFF2-40B4-BE49-F238E27FC236}">
                <a16:creationId xmlns:a16="http://schemas.microsoft.com/office/drawing/2014/main" id="{CE5B2149-C448-F47A-BC71-F13568A07926}"/>
              </a:ext>
            </a:extLst>
          </p:cNvPr>
          <p:cNvSpPr txBox="1"/>
          <p:nvPr/>
        </p:nvSpPr>
        <p:spPr>
          <a:xfrm>
            <a:off x="3460469" y="5575766"/>
            <a:ext cx="5009763" cy="923330"/>
          </a:xfrm>
          <a:prstGeom prst="rect">
            <a:avLst/>
          </a:prstGeom>
          <a:noFill/>
          <a:ln w="76200">
            <a:noFill/>
          </a:ln>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buFont typeface="Wingdings" panose="05000000000000000000" pitchFamily="2" charset="2"/>
              <a:buChar char="Ø"/>
            </a:pPr>
            <a:r>
              <a:rPr lang="en-US">
                <a:solidFill>
                  <a:srgbClr val="08305B"/>
                </a:solidFill>
              </a:rPr>
              <a:t>Business Purpose loans only</a:t>
            </a:r>
          </a:p>
          <a:p>
            <a:pPr marL="742950" lvl="1" indent="-285750">
              <a:buFont typeface="Courier New" panose="05000000000000000000" pitchFamily="2" charset="2"/>
              <a:buChar char="o"/>
            </a:pPr>
            <a:r>
              <a:rPr lang="en-US">
                <a:solidFill>
                  <a:srgbClr val="08305B"/>
                </a:solidFill>
              </a:rPr>
              <a:t>Select LOI or GFE </a:t>
            </a:r>
          </a:p>
          <a:p>
            <a:endParaRPr lang="en-US">
              <a:solidFill>
                <a:srgbClr val="08305B"/>
              </a:solidFill>
            </a:endParaRPr>
          </a:p>
        </p:txBody>
      </p:sp>
      <p:sp>
        <p:nvSpPr>
          <p:cNvPr id="6" name="Slide Number Placeholder 5">
            <a:extLst>
              <a:ext uri="{FF2B5EF4-FFF2-40B4-BE49-F238E27FC236}">
                <a16:creationId xmlns:a16="http://schemas.microsoft.com/office/drawing/2014/main" id="{A6BB671A-2B9A-52C2-C619-814C837E7855}"/>
              </a:ext>
            </a:extLst>
          </p:cNvPr>
          <p:cNvSpPr>
            <a:spLocks noGrp="1"/>
          </p:cNvSpPr>
          <p:nvPr>
            <p:ph type="sldNum" sz="quarter" idx="12"/>
          </p:nvPr>
        </p:nvSpPr>
        <p:spPr/>
        <p:txBody>
          <a:bodyPr/>
          <a:lstStyle/>
          <a:p>
            <a:fld id="{041E616D-8C89-4AEA-A23D-897903E9B2C2}" type="slidenum">
              <a:rPr lang="en-US" smtClean="0"/>
              <a:t>34</a:t>
            </a:fld>
            <a:endParaRPr lang="en-US"/>
          </a:p>
        </p:txBody>
      </p:sp>
    </p:spTree>
    <p:extLst>
      <p:ext uri="{BB962C8B-B14F-4D97-AF65-F5344CB8AC3E}">
        <p14:creationId xmlns:p14="http://schemas.microsoft.com/office/powerpoint/2010/main" val="397337796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F59422-4B36-DB02-7692-0DF5DF0FD8FD}"/>
              </a:ext>
            </a:extLst>
          </p:cNvPr>
          <p:cNvSpPr>
            <a:spLocks noGrp="1"/>
          </p:cNvSpPr>
          <p:nvPr>
            <p:ph type="title"/>
          </p:nvPr>
        </p:nvSpPr>
        <p:spPr/>
        <p:txBody>
          <a:bodyPr/>
          <a:lstStyle/>
          <a:p>
            <a:r>
              <a:rPr lang="en-US"/>
              <a:t>Requesting GFE</a:t>
            </a:r>
          </a:p>
        </p:txBody>
      </p:sp>
      <p:pic>
        <p:nvPicPr>
          <p:cNvPr id="4" name="Picture 3" descr="A screenshot of a computer&#10;&#10;Description automatically generated">
            <a:extLst>
              <a:ext uri="{FF2B5EF4-FFF2-40B4-BE49-F238E27FC236}">
                <a16:creationId xmlns:a16="http://schemas.microsoft.com/office/drawing/2014/main" id="{5E6F4A41-D09E-D140-6A86-2B6CC5FEF947}"/>
              </a:ext>
            </a:extLst>
          </p:cNvPr>
          <p:cNvPicPr>
            <a:picLocks noChangeAspect="1"/>
          </p:cNvPicPr>
          <p:nvPr/>
        </p:nvPicPr>
        <p:blipFill>
          <a:blip r:embed="rId3">
            <a:extLst>
              <a:ext uri="{28A0092B-C50C-407E-A947-70E740481C1C}">
                <a14:useLocalDpi xmlns:a14="http://schemas.microsoft.com/office/drawing/2010/main" val="0"/>
              </a:ext>
            </a:extLst>
          </a:blip>
          <a:srcRect l="2280" t="1031" r="618" b="1444"/>
          <a:stretch/>
        </p:blipFill>
        <p:spPr>
          <a:xfrm>
            <a:off x="656948" y="1367161"/>
            <a:ext cx="8096436" cy="5009333"/>
          </a:xfrm>
          <a:prstGeom prst="rect">
            <a:avLst/>
          </a:prstGeom>
        </p:spPr>
      </p:pic>
      <p:sp>
        <p:nvSpPr>
          <p:cNvPr id="3" name="TextBox 2">
            <a:extLst>
              <a:ext uri="{FF2B5EF4-FFF2-40B4-BE49-F238E27FC236}">
                <a16:creationId xmlns:a16="http://schemas.microsoft.com/office/drawing/2014/main" id="{4F56CB27-5223-2528-706A-630831F65901}"/>
              </a:ext>
            </a:extLst>
          </p:cNvPr>
          <p:cNvSpPr txBox="1"/>
          <p:nvPr/>
        </p:nvSpPr>
        <p:spPr>
          <a:xfrm>
            <a:off x="9177116" y="2269607"/>
            <a:ext cx="2784233" cy="3693319"/>
          </a:xfrm>
          <a:prstGeom prst="rect">
            <a:avLst/>
          </a:prstGeom>
          <a:noFill/>
          <a:ln w="76200">
            <a:noFill/>
          </a:ln>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buFont typeface="Wingdings" panose="05000000000000000000" pitchFamily="2" charset="2"/>
              <a:buChar char="Ø"/>
            </a:pPr>
            <a:r>
              <a:rPr lang="en-US" b="1">
                <a:solidFill>
                  <a:srgbClr val="08305B"/>
                </a:solidFill>
              </a:rPr>
              <a:t>Request GFE </a:t>
            </a:r>
            <a:r>
              <a:rPr lang="en-US">
                <a:solidFill>
                  <a:srgbClr val="08305B"/>
                </a:solidFill>
              </a:rPr>
              <a:t>– Click Request Loan Estimate Tab</a:t>
            </a:r>
          </a:p>
          <a:p>
            <a:endParaRPr lang="en-US">
              <a:solidFill>
                <a:srgbClr val="08305B"/>
              </a:solidFill>
            </a:endParaRPr>
          </a:p>
          <a:p>
            <a:pPr marL="285750" indent="-285750">
              <a:buFont typeface="Wingdings" panose="05000000000000000000" pitchFamily="2" charset="2"/>
              <a:buChar char="Ø"/>
            </a:pPr>
            <a:r>
              <a:rPr lang="en-US">
                <a:solidFill>
                  <a:srgbClr val="08305B"/>
                </a:solidFill>
                <a:ea typeface="+mn-lt"/>
                <a:cs typeface="+mn-lt"/>
              </a:rPr>
              <a:t>Fees will be greyed out once requested</a:t>
            </a:r>
          </a:p>
          <a:p>
            <a:endParaRPr lang="en-US">
              <a:solidFill>
                <a:srgbClr val="08305B"/>
              </a:solidFill>
            </a:endParaRPr>
          </a:p>
          <a:p>
            <a:pPr marL="285750" indent="-285750">
              <a:buFont typeface="Wingdings" panose="05000000000000000000" pitchFamily="2" charset="2"/>
              <a:buChar char="Ø"/>
            </a:pPr>
            <a:r>
              <a:rPr lang="en-US">
                <a:solidFill>
                  <a:srgbClr val="08305B"/>
                </a:solidFill>
                <a:ea typeface="+mn-lt"/>
                <a:cs typeface="+mn-lt"/>
              </a:rPr>
              <a:t>If GFE is not requested before loan submission, disclosure request will be sent simultaneously with the submission</a:t>
            </a:r>
          </a:p>
        </p:txBody>
      </p:sp>
      <p:sp>
        <p:nvSpPr>
          <p:cNvPr id="6" name="Slide Number Placeholder 5">
            <a:extLst>
              <a:ext uri="{FF2B5EF4-FFF2-40B4-BE49-F238E27FC236}">
                <a16:creationId xmlns:a16="http://schemas.microsoft.com/office/drawing/2014/main" id="{E29DEFDE-C6AD-9880-890F-6B785BFF13FE}"/>
              </a:ext>
            </a:extLst>
          </p:cNvPr>
          <p:cNvSpPr>
            <a:spLocks noGrp="1"/>
          </p:cNvSpPr>
          <p:nvPr>
            <p:ph type="sldNum" sz="quarter" idx="12"/>
          </p:nvPr>
        </p:nvSpPr>
        <p:spPr/>
        <p:txBody>
          <a:bodyPr/>
          <a:lstStyle/>
          <a:p>
            <a:fld id="{041E616D-8C89-4AEA-A23D-897903E9B2C2}" type="slidenum">
              <a:rPr lang="en-US" smtClean="0"/>
              <a:t>35</a:t>
            </a:fld>
            <a:endParaRPr lang="en-US"/>
          </a:p>
        </p:txBody>
      </p:sp>
    </p:spTree>
    <p:extLst>
      <p:ext uri="{BB962C8B-B14F-4D97-AF65-F5344CB8AC3E}">
        <p14:creationId xmlns:p14="http://schemas.microsoft.com/office/powerpoint/2010/main" val="364408983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8DE03B-DA25-3D7A-24E0-A754F198A152}"/>
              </a:ext>
            </a:extLst>
          </p:cNvPr>
          <p:cNvSpPr>
            <a:spLocks noGrp="1"/>
          </p:cNvSpPr>
          <p:nvPr>
            <p:ph type="title"/>
          </p:nvPr>
        </p:nvSpPr>
        <p:spPr/>
        <p:txBody>
          <a:bodyPr/>
          <a:lstStyle/>
          <a:p>
            <a:r>
              <a:rPr lang="en-US"/>
              <a:t>Request LOI – Enter Date</a:t>
            </a:r>
          </a:p>
        </p:txBody>
      </p:sp>
      <p:pic>
        <p:nvPicPr>
          <p:cNvPr id="4" name="Picture 3" descr="A screenshot of a computer&#10;&#10;Description automatically generated">
            <a:extLst>
              <a:ext uri="{FF2B5EF4-FFF2-40B4-BE49-F238E27FC236}">
                <a16:creationId xmlns:a16="http://schemas.microsoft.com/office/drawing/2014/main" id="{7B9020E1-1003-2DA1-086E-BEFD95B00339}"/>
              </a:ext>
            </a:extLst>
          </p:cNvPr>
          <p:cNvPicPr>
            <a:picLocks noChangeAspect="1"/>
          </p:cNvPicPr>
          <p:nvPr/>
        </p:nvPicPr>
        <p:blipFill>
          <a:blip r:embed="rId3">
            <a:extLst>
              <a:ext uri="{28A0092B-C50C-407E-A947-70E740481C1C}">
                <a14:useLocalDpi xmlns:a14="http://schemas.microsoft.com/office/drawing/2010/main" val="0"/>
              </a:ext>
            </a:extLst>
          </a:blip>
          <a:srcRect l="1019" t="1460" r="1372" b="1374"/>
          <a:stretch/>
        </p:blipFill>
        <p:spPr>
          <a:xfrm>
            <a:off x="270618" y="1429304"/>
            <a:ext cx="8074392" cy="4927045"/>
          </a:xfrm>
          <a:prstGeom prst="rect">
            <a:avLst/>
          </a:prstGeom>
        </p:spPr>
      </p:pic>
      <p:sp>
        <p:nvSpPr>
          <p:cNvPr id="5" name="TextBox 3">
            <a:extLst>
              <a:ext uri="{FF2B5EF4-FFF2-40B4-BE49-F238E27FC236}">
                <a16:creationId xmlns:a16="http://schemas.microsoft.com/office/drawing/2014/main" id="{3ADA4FB0-A4D5-C0D3-B038-64F0678922ED}"/>
              </a:ext>
            </a:extLst>
          </p:cNvPr>
          <p:cNvSpPr txBox="1"/>
          <p:nvPr/>
        </p:nvSpPr>
        <p:spPr>
          <a:xfrm>
            <a:off x="8564057" y="2025124"/>
            <a:ext cx="3526810" cy="3785652"/>
          </a:xfrm>
          <a:prstGeom prst="rect">
            <a:avLst/>
          </a:prstGeom>
          <a:noFill/>
          <a:ln w="76200">
            <a:noFill/>
          </a:ln>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buFont typeface="Wingdings" panose="05000000000000000000" pitchFamily="2" charset="2"/>
              <a:buChar char="Ø"/>
            </a:pPr>
            <a:r>
              <a:rPr lang="en-US" sz="2400">
                <a:solidFill>
                  <a:srgbClr val="08305B"/>
                </a:solidFill>
              </a:rPr>
              <a:t>Upload application and credit report to "Loan Documents" tab</a:t>
            </a:r>
          </a:p>
          <a:p>
            <a:endParaRPr lang="en-US" sz="2400">
              <a:solidFill>
                <a:srgbClr val="08305B"/>
              </a:solidFill>
            </a:endParaRPr>
          </a:p>
          <a:p>
            <a:pPr marL="342900" indent="-342900">
              <a:buFont typeface="Wingdings" panose="05000000000000000000" pitchFamily="2" charset="2"/>
              <a:buChar char="Ø"/>
            </a:pPr>
            <a:r>
              <a:rPr lang="en-US" sz="2400">
                <a:solidFill>
                  <a:srgbClr val="08305B"/>
                </a:solidFill>
              </a:rPr>
              <a:t>Select LOI option</a:t>
            </a:r>
            <a:endParaRPr lang="en-US">
              <a:solidFill>
                <a:srgbClr val="08305B"/>
              </a:solidFill>
            </a:endParaRPr>
          </a:p>
          <a:p>
            <a:endParaRPr lang="en-US" sz="2400">
              <a:solidFill>
                <a:srgbClr val="08305B"/>
              </a:solidFill>
            </a:endParaRPr>
          </a:p>
          <a:p>
            <a:pPr marL="342900" indent="-342900">
              <a:buFont typeface="Wingdings" panose="05000000000000000000" pitchFamily="2" charset="2"/>
              <a:buChar char="Ø"/>
            </a:pPr>
            <a:r>
              <a:rPr lang="en-US" sz="2400">
                <a:solidFill>
                  <a:srgbClr val="08305B"/>
                </a:solidFill>
              </a:rPr>
              <a:t>Enter date to request the LOI </a:t>
            </a:r>
          </a:p>
          <a:p>
            <a:pPr marL="342900" indent="-342900">
              <a:buFont typeface="Wingdings" panose="05000000000000000000" pitchFamily="2" charset="2"/>
              <a:buChar char="Ø"/>
            </a:pPr>
            <a:endParaRPr lang="en-US" sz="2400">
              <a:solidFill>
                <a:srgbClr val="08305B"/>
              </a:solidFill>
            </a:endParaRPr>
          </a:p>
          <a:p>
            <a:pPr marL="342900" indent="-342900">
              <a:buFont typeface="Wingdings" panose="05000000000000000000" pitchFamily="2" charset="2"/>
              <a:buChar char="Ø"/>
            </a:pPr>
            <a:r>
              <a:rPr lang="en-US" sz="2400">
                <a:solidFill>
                  <a:srgbClr val="08305B"/>
                </a:solidFill>
              </a:rPr>
              <a:t>Save</a:t>
            </a:r>
          </a:p>
        </p:txBody>
      </p:sp>
      <p:sp>
        <p:nvSpPr>
          <p:cNvPr id="6" name="Slide Number Placeholder 5">
            <a:extLst>
              <a:ext uri="{FF2B5EF4-FFF2-40B4-BE49-F238E27FC236}">
                <a16:creationId xmlns:a16="http://schemas.microsoft.com/office/drawing/2014/main" id="{48CFAFDF-AA99-1DF6-3B6E-9C6CE752E619}"/>
              </a:ext>
            </a:extLst>
          </p:cNvPr>
          <p:cNvSpPr>
            <a:spLocks noGrp="1"/>
          </p:cNvSpPr>
          <p:nvPr>
            <p:ph type="sldNum" sz="quarter" idx="12"/>
          </p:nvPr>
        </p:nvSpPr>
        <p:spPr/>
        <p:txBody>
          <a:bodyPr/>
          <a:lstStyle/>
          <a:p>
            <a:fld id="{041E616D-8C89-4AEA-A23D-897903E9B2C2}" type="slidenum">
              <a:rPr lang="en-US" smtClean="0"/>
              <a:t>36</a:t>
            </a:fld>
            <a:endParaRPr lang="en-US"/>
          </a:p>
        </p:txBody>
      </p:sp>
    </p:spTree>
    <p:extLst>
      <p:ext uri="{BB962C8B-B14F-4D97-AF65-F5344CB8AC3E}">
        <p14:creationId xmlns:p14="http://schemas.microsoft.com/office/powerpoint/2010/main" val="271351963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9B09DC-667C-F4F6-F697-D8815A93501F}"/>
              </a:ext>
            </a:extLst>
          </p:cNvPr>
          <p:cNvSpPr>
            <a:spLocks noGrp="1"/>
          </p:cNvSpPr>
          <p:nvPr>
            <p:ph type="title"/>
          </p:nvPr>
        </p:nvSpPr>
        <p:spPr/>
        <p:txBody>
          <a:bodyPr/>
          <a:lstStyle/>
          <a:p>
            <a:r>
              <a:rPr lang="en-US"/>
              <a:t> </a:t>
            </a:r>
          </a:p>
        </p:txBody>
      </p:sp>
      <p:sp>
        <p:nvSpPr>
          <p:cNvPr id="3" name="Content Placeholder 2">
            <a:extLst>
              <a:ext uri="{FF2B5EF4-FFF2-40B4-BE49-F238E27FC236}">
                <a16:creationId xmlns:a16="http://schemas.microsoft.com/office/drawing/2014/main" id="{A44379C9-26E3-09CB-6BA4-84D73DABC04F}"/>
              </a:ext>
            </a:extLst>
          </p:cNvPr>
          <p:cNvSpPr>
            <a:spLocks noGrp="1"/>
          </p:cNvSpPr>
          <p:nvPr>
            <p:ph idx="1"/>
          </p:nvPr>
        </p:nvSpPr>
        <p:spPr>
          <a:xfrm>
            <a:off x="838200" y="1825625"/>
            <a:ext cx="10515600" cy="3550593"/>
          </a:xfrm>
        </p:spPr>
        <p:txBody>
          <a:bodyPr vert="horz" lIns="91440" tIns="45720" rIns="91440" bIns="45720" rtlCol="0" anchor="t">
            <a:normAutofit fontScale="92500" lnSpcReduction="20000"/>
          </a:bodyPr>
          <a:lstStyle/>
          <a:p>
            <a:pPr>
              <a:buFont typeface="Wingdings" panose="05000000000000000000" pitchFamily="2" charset="2"/>
              <a:buChar char="Ø"/>
            </a:pPr>
            <a:r>
              <a:rPr lang="en-US"/>
              <a:t>Email</a:t>
            </a:r>
            <a:r>
              <a:rPr lang="en-US" sz="2800"/>
              <a:t> notification</a:t>
            </a:r>
            <a:r>
              <a:rPr lang="en-US"/>
              <a:t> confirms </a:t>
            </a:r>
            <a:r>
              <a:rPr lang="en-US" sz="2800"/>
              <a:t>LOI </a:t>
            </a:r>
            <a:r>
              <a:rPr lang="en-US"/>
              <a:t>request received</a:t>
            </a:r>
            <a:endParaRPr lang="en-US" sz="2800"/>
          </a:p>
          <a:p>
            <a:pPr>
              <a:buFont typeface="Wingdings" panose="05000000000000000000" pitchFamily="2" charset="2"/>
              <a:buChar char="Ø"/>
            </a:pPr>
            <a:endParaRPr lang="en-US"/>
          </a:p>
          <a:p>
            <a:pPr>
              <a:buFont typeface="Wingdings" panose="05000000000000000000" pitchFamily="2" charset="2"/>
              <a:buChar char="Ø"/>
            </a:pPr>
            <a:r>
              <a:rPr lang="en-US"/>
              <a:t>Disclosure Desk reviews application and credit report</a:t>
            </a:r>
          </a:p>
          <a:p>
            <a:pPr>
              <a:buFont typeface="Wingdings" panose="05000000000000000000" pitchFamily="2" charset="2"/>
              <a:buChar char="Ø"/>
            </a:pPr>
            <a:endParaRPr lang="en-US"/>
          </a:p>
          <a:p>
            <a:pPr>
              <a:buFont typeface="Wingdings" panose="05000000000000000000" pitchFamily="2" charset="2"/>
              <a:buChar char="Ø"/>
            </a:pPr>
            <a:r>
              <a:rPr lang="en-US" sz="2800"/>
              <a:t>LOI</a:t>
            </a:r>
            <a:r>
              <a:rPr lang="en-US"/>
              <a:t> emailed</a:t>
            </a:r>
            <a:r>
              <a:rPr lang="en-US" sz="2800"/>
              <a:t> to broker for review</a:t>
            </a:r>
            <a:endParaRPr lang="en-US"/>
          </a:p>
          <a:p>
            <a:pPr>
              <a:buFont typeface="Wingdings" panose="05000000000000000000" pitchFamily="2" charset="2"/>
              <a:buChar char="Ø"/>
            </a:pPr>
            <a:endParaRPr lang="en-US"/>
          </a:p>
          <a:p>
            <a:pPr>
              <a:buFont typeface="Wingdings" panose="05000000000000000000" pitchFamily="2" charset="2"/>
              <a:buChar char="Ø"/>
            </a:pPr>
            <a:r>
              <a:rPr lang="en-US" sz="2800"/>
              <a:t>Broker</a:t>
            </a:r>
            <a:r>
              <a:rPr lang="en-US"/>
              <a:t> replies to email with</a:t>
            </a:r>
            <a:r>
              <a:rPr lang="en-US" sz="2800"/>
              <a:t> any changes needed or </a:t>
            </a:r>
            <a:r>
              <a:rPr lang="en-US"/>
              <a:t>sends</a:t>
            </a:r>
            <a:r>
              <a:rPr lang="en-US" sz="2800"/>
              <a:t> LOI to</a:t>
            </a:r>
            <a:r>
              <a:rPr lang="en-US"/>
              <a:t> </a:t>
            </a:r>
            <a:r>
              <a:rPr lang="en-US" sz="2800"/>
              <a:t> borrower for signature</a:t>
            </a:r>
            <a:br>
              <a:rPr lang="en-US" sz="2800"/>
            </a:br>
            <a:endParaRPr lang="en-US"/>
          </a:p>
          <a:p>
            <a:pPr marL="0" indent="0">
              <a:buNone/>
            </a:pPr>
            <a:endParaRPr lang="en-US"/>
          </a:p>
        </p:txBody>
      </p:sp>
      <p:sp>
        <p:nvSpPr>
          <p:cNvPr id="5" name="Title 1">
            <a:extLst>
              <a:ext uri="{FF2B5EF4-FFF2-40B4-BE49-F238E27FC236}">
                <a16:creationId xmlns:a16="http://schemas.microsoft.com/office/drawing/2014/main" id="{22218199-0B53-EFBD-2853-1817B5AF24D9}"/>
              </a:ext>
            </a:extLst>
          </p:cNvPr>
          <p:cNvSpPr txBox="1">
            <a:spLocks/>
          </p:cNvSpPr>
          <p:nvPr/>
        </p:nvSpPr>
        <p:spPr>
          <a:xfrm>
            <a:off x="612227" y="242286"/>
            <a:ext cx="10515600" cy="74897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bg1"/>
                </a:solidFill>
                <a:latin typeface="+mj-lt"/>
                <a:ea typeface="+mj-ea"/>
                <a:cs typeface="+mj-cs"/>
              </a:defRPr>
            </a:lvl1pPr>
          </a:lstStyle>
          <a:p>
            <a:r>
              <a:rPr lang="en-US"/>
              <a:t>LOI Process</a:t>
            </a:r>
          </a:p>
        </p:txBody>
      </p:sp>
      <p:sp>
        <p:nvSpPr>
          <p:cNvPr id="6" name="Slide Number Placeholder 5">
            <a:extLst>
              <a:ext uri="{FF2B5EF4-FFF2-40B4-BE49-F238E27FC236}">
                <a16:creationId xmlns:a16="http://schemas.microsoft.com/office/drawing/2014/main" id="{6FF02147-F28A-9EB7-2032-78FA69B6762F}"/>
              </a:ext>
            </a:extLst>
          </p:cNvPr>
          <p:cNvSpPr>
            <a:spLocks noGrp="1"/>
          </p:cNvSpPr>
          <p:nvPr>
            <p:ph type="sldNum" sz="quarter" idx="12"/>
          </p:nvPr>
        </p:nvSpPr>
        <p:spPr/>
        <p:txBody>
          <a:bodyPr/>
          <a:lstStyle/>
          <a:p>
            <a:fld id="{041E616D-8C89-4AEA-A23D-897903E9B2C2}" type="slidenum">
              <a:rPr lang="en-US" smtClean="0"/>
              <a:t>37</a:t>
            </a:fld>
            <a:endParaRPr lang="en-US"/>
          </a:p>
        </p:txBody>
      </p:sp>
    </p:spTree>
    <p:extLst>
      <p:ext uri="{BB962C8B-B14F-4D97-AF65-F5344CB8AC3E}">
        <p14:creationId xmlns:p14="http://schemas.microsoft.com/office/powerpoint/2010/main" val="140050123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38EA17-1B17-1E78-5B69-F68AA1AD875A}"/>
              </a:ext>
            </a:extLst>
          </p:cNvPr>
          <p:cNvSpPr>
            <a:spLocks noGrp="1"/>
          </p:cNvSpPr>
          <p:nvPr>
            <p:ph type="title"/>
          </p:nvPr>
        </p:nvSpPr>
        <p:spPr/>
        <p:txBody>
          <a:bodyPr/>
          <a:lstStyle/>
          <a:p>
            <a:r>
              <a:rPr lang="en-US"/>
              <a:t>Signed LOI - Upload</a:t>
            </a:r>
          </a:p>
        </p:txBody>
      </p:sp>
      <p:pic>
        <p:nvPicPr>
          <p:cNvPr id="4" name="Picture 3" descr="A screenshot of a computer&#10;&#10;Description automatically generated">
            <a:extLst>
              <a:ext uri="{FF2B5EF4-FFF2-40B4-BE49-F238E27FC236}">
                <a16:creationId xmlns:a16="http://schemas.microsoft.com/office/drawing/2014/main" id="{14A478EE-B3CA-7507-5859-BABEA4887A83}"/>
              </a:ext>
            </a:extLst>
          </p:cNvPr>
          <p:cNvPicPr>
            <a:picLocks noChangeAspect="1"/>
          </p:cNvPicPr>
          <p:nvPr/>
        </p:nvPicPr>
        <p:blipFill>
          <a:blip r:embed="rId3">
            <a:extLst>
              <a:ext uri="{28A0092B-C50C-407E-A947-70E740481C1C}">
                <a14:useLocalDpi xmlns:a14="http://schemas.microsoft.com/office/drawing/2010/main" val="0"/>
              </a:ext>
            </a:extLst>
          </a:blip>
          <a:srcRect l="743" t="1303" r="1215" b="2513"/>
          <a:stretch/>
        </p:blipFill>
        <p:spPr>
          <a:xfrm>
            <a:off x="213064" y="1278383"/>
            <a:ext cx="9286043" cy="4918231"/>
          </a:xfrm>
          <a:prstGeom prst="rect">
            <a:avLst/>
          </a:prstGeom>
        </p:spPr>
      </p:pic>
      <p:sp>
        <p:nvSpPr>
          <p:cNvPr id="5" name="TextBox 1">
            <a:extLst>
              <a:ext uri="{FF2B5EF4-FFF2-40B4-BE49-F238E27FC236}">
                <a16:creationId xmlns:a16="http://schemas.microsoft.com/office/drawing/2014/main" id="{ABD9C04F-18B7-F8FE-D84B-FB054DFDE75E}"/>
              </a:ext>
            </a:extLst>
          </p:cNvPr>
          <p:cNvSpPr txBox="1"/>
          <p:nvPr/>
        </p:nvSpPr>
        <p:spPr>
          <a:xfrm>
            <a:off x="9625430" y="1715632"/>
            <a:ext cx="2476103" cy="2585323"/>
          </a:xfrm>
          <a:prstGeom prst="rect">
            <a:avLst/>
          </a:prstGeom>
          <a:noFill/>
          <a:ln w="76200">
            <a:noFill/>
          </a:ln>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buFont typeface="Wingdings" panose="05000000000000000000" pitchFamily="2" charset="2"/>
              <a:buChar char="Ø"/>
            </a:pPr>
            <a:r>
              <a:rPr lang="en-US">
                <a:solidFill>
                  <a:srgbClr val="08305B"/>
                </a:solidFill>
              </a:rPr>
              <a:t>Upload borrower signed LOI to "Letter of Intent" bucket</a:t>
            </a:r>
          </a:p>
          <a:p>
            <a:r>
              <a:rPr lang="en-US">
                <a:solidFill>
                  <a:srgbClr val="08305B"/>
                </a:solidFill>
              </a:rPr>
              <a:t>  </a:t>
            </a:r>
          </a:p>
          <a:p>
            <a:pPr marL="285750" indent="-285750">
              <a:buFont typeface="Wingdings" panose="05000000000000000000" pitchFamily="2" charset="2"/>
              <a:buChar char="Ø"/>
            </a:pPr>
            <a:r>
              <a:rPr lang="en-US">
                <a:solidFill>
                  <a:srgbClr val="08305B"/>
                </a:solidFill>
              </a:rPr>
              <a:t>Loans with an LOI cannot be submitted without the signed LOI uploaded</a:t>
            </a:r>
          </a:p>
        </p:txBody>
      </p:sp>
      <p:sp>
        <p:nvSpPr>
          <p:cNvPr id="6" name="Slide Number Placeholder 5">
            <a:extLst>
              <a:ext uri="{FF2B5EF4-FFF2-40B4-BE49-F238E27FC236}">
                <a16:creationId xmlns:a16="http://schemas.microsoft.com/office/drawing/2014/main" id="{339D0729-BE0E-53DA-951E-54A439AA8E30}"/>
              </a:ext>
            </a:extLst>
          </p:cNvPr>
          <p:cNvSpPr>
            <a:spLocks noGrp="1"/>
          </p:cNvSpPr>
          <p:nvPr>
            <p:ph type="sldNum" sz="quarter" idx="12"/>
          </p:nvPr>
        </p:nvSpPr>
        <p:spPr/>
        <p:txBody>
          <a:bodyPr/>
          <a:lstStyle/>
          <a:p>
            <a:fld id="{041E616D-8C89-4AEA-A23D-897903E9B2C2}" type="slidenum">
              <a:rPr lang="en-US" smtClean="0"/>
              <a:t>38</a:t>
            </a:fld>
            <a:endParaRPr lang="en-US"/>
          </a:p>
        </p:txBody>
      </p:sp>
    </p:spTree>
    <p:extLst>
      <p:ext uri="{BB962C8B-B14F-4D97-AF65-F5344CB8AC3E}">
        <p14:creationId xmlns:p14="http://schemas.microsoft.com/office/powerpoint/2010/main" val="321457160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B5DF8E-8CEF-CE20-84A2-088584014D53}"/>
              </a:ext>
            </a:extLst>
          </p:cNvPr>
          <p:cNvSpPr>
            <a:spLocks noGrp="1"/>
          </p:cNvSpPr>
          <p:nvPr>
            <p:ph type="title"/>
          </p:nvPr>
        </p:nvSpPr>
        <p:spPr/>
        <p:txBody>
          <a:bodyPr/>
          <a:lstStyle/>
          <a:p>
            <a:r>
              <a:rPr lang="en-US"/>
              <a:t>LOI Signed Date – Input for Loan Submission</a:t>
            </a:r>
          </a:p>
        </p:txBody>
      </p:sp>
      <p:pic>
        <p:nvPicPr>
          <p:cNvPr id="4" name="Picture 3">
            <a:extLst>
              <a:ext uri="{FF2B5EF4-FFF2-40B4-BE49-F238E27FC236}">
                <a16:creationId xmlns:a16="http://schemas.microsoft.com/office/drawing/2014/main" id="{876A0B99-B3E9-DBEB-9719-8534AB6F148E}"/>
              </a:ext>
            </a:extLst>
          </p:cNvPr>
          <p:cNvPicPr>
            <a:picLocks noChangeAspect="1"/>
          </p:cNvPicPr>
          <p:nvPr/>
        </p:nvPicPr>
        <p:blipFill>
          <a:blip r:embed="rId3"/>
          <a:srcRect l="524" t="1735" r="1439" b="1266"/>
          <a:stretch/>
        </p:blipFill>
        <p:spPr>
          <a:xfrm>
            <a:off x="221942" y="1562470"/>
            <a:ext cx="8273988" cy="4438835"/>
          </a:xfrm>
          <a:prstGeom prst="rect">
            <a:avLst/>
          </a:prstGeom>
          <a:ln>
            <a:noFill/>
          </a:ln>
        </p:spPr>
      </p:pic>
      <p:sp>
        <p:nvSpPr>
          <p:cNvPr id="3" name="TextBox 3">
            <a:extLst>
              <a:ext uri="{FF2B5EF4-FFF2-40B4-BE49-F238E27FC236}">
                <a16:creationId xmlns:a16="http://schemas.microsoft.com/office/drawing/2014/main" id="{C907472A-C5CB-ED90-8C37-A43798BA42B9}"/>
              </a:ext>
            </a:extLst>
          </p:cNvPr>
          <p:cNvSpPr txBox="1"/>
          <p:nvPr/>
        </p:nvSpPr>
        <p:spPr>
          <a:xfrm>
            <a:off x="8730935" y="1854529"/>
            <a:ext cx="3310050" cy="3139321"/>
          </a:xfrm>
          <a:prstGeom prst="rect">
            <a:avLst/>
          </a:prstGeom>
          <a:noFill/>
          <a:ln w="76200">
            <a:noFill/>
          </a:ln>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buFont typeface="Wingdings" panose="05000000000000000000" pitchFamily="2" charset="2"/>
              <a:buChar char="Ø"/>
            </a:pPr>
            <a:r>
              <a:rPr lang="en-US">
                <a:solidFill>
                  <a:srgbClr val="08305B"/>
                </a:solidFill>
              </a:rPr>
              <a:t>Pop-up box at "Loan Submission" prompts user to update LOI signed field</a:t>
            </a:r>
          </a:p>
          <a:p>
            <a:endParaRPr lang="en-US">
              <a:solidFill>
                <a:srgbClr val="08305B"/>
              </a:solidFill>
            </a:endParaRPr>
          </a:p>
          <a:p>
            <a:pPr marL="285750" indent="-285750">
              <a:buFont typeface="Wingdings" panose="05000000000000000000" pitchFamily="2" charset="2"/>
              <a:buChar char="Ø"/>
            </a:pPr>
            <a:r>
              <a:rPr lang="en-US">
                <a:solidFill>
                  <a:srgbClr val="08305B"/>
                </a:solidFill>
              </a:rPr>
              <a:t>Select </a:t>
            </a:r>
            <a:r>
              <a:rPr lang="en-US" b="1">
                <a:solidFill>
                  <a:srgbClr val="08305B"/>
                </a:solidFill>
              </a:rPr>
              <a:t>YES</a:t>
            </a:r>
            <a:r>
              <a:rPr lang="en-US">
                <a:solidFill>
                  <a:srgbClr val="08305B"/>
                </a:solidFill>
              </a:rPr>
              <a:t> </a:t>
            </a:r>
          </a:p>
          <a:p>
            <a:endParaRPr lang="en-US">
              <a:solidFill>
                <a:srgbClr val="08305B"/>
              </a:solidFill>
            </a:endParaRPr>
          </a:p>
          <a:p>
            <a:pPr marL="285750" indent="-285750">
              <a:buFont typeface="Wingdings" panose="05000000000000000000" pitchFamily="2" charset="2"/>
              <a:buChar char="Ø"/>
            </a:pPr>
            <a:r>
              <a:rPr lang="en-US">
                <a:solidFill>
                  <a:srgbClr val="08305B"/>
                </a:solidFill>
                <a:ea typeface="+mn-lt"/>
                <a:cs typeface="+mn-lt"/>
              </a:rPr>
              <a:t>LOI signed field can also be entered on the Loan Application &gt; Additional Information page if file not ready for submission</a:t>
            </a:r>
          </a:p>
        </p:txBody>
      </p:sp>
      <p:sp>
        <p:nvSpPr>
          <p:cNvPr id="6" name="Slide Number Placeholder 5">
            <a:extLst>
              <a:ext uri="{FF2B5EF4-FFF2-40B4-BE49-F238E27FC236}">
                <a16:creationId xmlns:a16="http://schemas.microsoft.com/office/drawing/2014/main" id="{734DDF96-3DE4-9D7A-E1AF-47AC6A73EABC}"/>
              </a:ext>
            </a:extLst>
          </p:cNvPr>
          <p:cNvSpPr>
            <a:spLocks noGrp="1"/>
          </p:cNvSpPr>
          <p:nvPr>
            <p:ph type="sldNum" sz="quarter" idx="12"/>
          </p:nvPr>
        </p:nvSpPr>
        <p:spPr/>
        <p:txBody>
          <a:bodyPr/>
          <a:lstStyle/>
          <a:p>
            <a:fld id="{041E616D-8C89-4AEA-A23D-897903E9B2C2}" type="slidenum">
              <a:rPr lang="en-US" smtClean="0"/>
              <a:t>39</a:t>
            </a:fld>
            <a:endParaRPr lang="en-US"/>
          </a:p>
        </p:txBody>
      </p:sp>
    </p:spTree>
    <p:extLst>
      <p:ext uri="{BB962C8B-B14F-4D97-AF65-F5344CB8AC3E}">
        <p14:creationId xmlns:p14="http://schemas.microsoft.com/office/powerpoint/2010/main" val="349198805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6163FC-2E53-75D1-7E1E-2095B83986A9}"/>
              </a:ext>
            </a:extLst>
          </p:cNvPr>
          <p:cNvSpPr>
            <a:spLocks noGrp="1"/>
          </p:cNvSpPr>
          <p:nvPr>
            <p:ph type="title"/>
          </p:nvPr>
        </p:nvSpPr>
        <p:spPr/>
        <p:txBody>
          <a:bodyPr/>
          <a:lstStyle/>
          <a:p>
            <a:r>
              <a:rPr lang="en-US"/>
              <a:t>Appraisal Order – AMC Links</a:t>
            </a:r>
          </a:p>
        </p:txBody>
      </p:sp>
      <p:pic>
        <p:nvPicPr>
          <p:cNvPr id="4" name="Picture 3" descr="A screenshot of a computer">
            <a:extLst>
              <a:ext uri="{FF2B5EF4-FFF2-40B4-BE49-F238E27FC236}">
                <a16:creationId xmlns:a16="http://schemas.microsoft.com/office/drawing/2014/main" id="{D2577342-3B56-3BFB-F8B0-D553B9C513A8}"/>
              </a:ext>
            </a:extLst>
          </p:cNvPr>
          <p:cNvPicPr>
            <a:picLocks noChangeAspect="1"/>
          </p:cNvPicPr>
          <p:nvPr/>
        </p:nvPicPr>
        <p:blipFill>
          <a:blip r:embed="rId3">
            <a:extLst>
              <a:ext uri="{28A0092B-C50C-407E-A947-70E740481C1C}">
                <a14:useLocalDpi xmlns:a14="http://schemas.microsoft.com/office/drawing/2010/main" val="0"/>
              </a:ext>
            </a:extLst>
          </a:blip>
          <a:srcRect l="1334" t="5212" r="1078" b="9347"/>
          <a:stretch/>
        </p:blipFill>
        <p:spPr>
          <a:xfrm>
            <a:off x="1597981" y="2050742"/>
            <a:ext cx="9019712" cy="1935332"/>
          </a:xfrm>
          <a:prstGeom prst="rect">
            <a:avLst/>
          </a:prstGeom>
          <a:ln>
            <a:noFill/>
          </a:ln>
        </p:spPr>
      </p:pic>
      <p:sp>
        <p:nvSpPr>
          <p:cNvPr id="5" name="Slide Number Placeholder 4">
            <a:extLst>
              <a:ext uri="{FF2B5EF4-FFF2-40B4-BE49-F238E27FC236}">
                <a16:creationId xmlns:a16="http://schemas.microsoft.com/office/drawing/2014/main" id="{F870C0C7-CF02-ECAA-9886-EB56DCEAE770}"/>
              </a:ext>
            </a:extLst>
          </p:cNvPr>
          <p:cNvSpPr>
            <a:spLocks noGrp="1"/>
          </p:cNvSpPr>
          <p:nvPr>
            <p:ph type="sldNum" sz="quarter" idx="12"/>
          </p:nvPr>
        </p:nvSpPr>
        <p:spPr/>
        <p:txBody>
          <a:bodyPr/>
          <a:lstStyle/>
          <a:p>
            <a:fld id="{041E616D-8C89-4AEA-A23D-897903E9B2C2}" type="slidenum">
              <a:rPr lang="en-US" smtClean="0"/>
              <a:t>40</a:t>
            </a:fld>
            <a:endParaRPr lang="en-US"/>
          </a:p>
        </p:txBody>
      </p:sp>
    </p:spTree>
    <p:extLst>
      <p:ext uri="{BB962C8B-B14F-4D97-AF65-F5344CB8AC3E}">
        <p14:creationId xmlns:p14="http://schemas.microsoft.com/office/powerpoint/2010/main" val="343637156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85108E-4360-C38D-2276-93E11FCEEFEA}"/>
              </a:ext>
            </a:extLst>
          </p:cNvPr>
          <p:cNvSpPr>
            <a:spLocks noGrp="1"/>
          </p:cNvSpPr>
          <p:nvPr>
            <p:ph type="title"/>
          </p:nvPr>
        </p:nvSpPr>
        <p:spPr/>
        <p:txBody>
          <a:bodyPr/>
          <a:lstStyle/>
          <a:p>
            <a:r>
              <a:rPr lang="en-US"/>
              <a:t>Pipeline Page</a:t>
            </a:r>
          </a:p>
        </p:txBody>
      </p:sp>
      <p:pic>
        <p:nvPicPr>
          <p:cNvPr id="4" name="Picture 3">
            <a:extLst>
              <a:ext uri="{FF2B5EF4-FFF2-40B4-BE49-F238E27FC236}">
                <a16:creationId xmlns:a16="http://schemas.microsoft.com/office/drawing/2014/main" id="{3601E4DF-D86A-AB10-A94B-BB6ACA42AF27}"/>
              </a:ext>
            </a:extLst>
          </p:cNvPr>
          <p:cNvPicPr>
            <a:picLocks noChangeAspect="1"/>
          </p:cNvPicPr>
          <p:nvPr/>
        </p:nvPicPr>
        <p:blipFill>
          <a:blip r:embed="rId3"/>
          <a:srcRect l="762" t="1921" r="1425" b="1919"/>
          <a:stretch/>
        </p:blipFill>
        <p:spPr>
          <a:xfrm>
            <a:off x="459828" y="1509205"/>
            <a:ext cx="11196554" cy="4021584"/>
          </a:xfrm>
          <a:prstGeom prst="rect">
            <a:avLst/>
          </a:prstGeom>
          <a:ln>
            <a:noFill/>
          </a:ln>
        </p:spPr>
      </p:pic>
      <p:sp>
        <p:nvSpPr>
          <p:cNvPr id="5" name="Slide Number Placeholder 4">
            <a:extLst>
              <a:ext uri="{FF2B5EF4-FFF2-40B4-BE49-F238E27FC236}">
                <a16:creationId xmlns:a16="http://schemas.microsoft.com/office/drawing/2014/main" id="{883DD31F-71D1-D08B-8668-2184B571B4B8}"/>
              </a:ext>
            </a:extLst>
          </p:cNvPr>
          <p:cNvSpPr>
            <a:spLocks noGrp="1"/>
          </p:cNvSpPr>
          <p:nvPr>
            <p:ph type="sldNum" sz="quarter" idx="12"/>
          </p:nvPr>
        </p:nvSpPr>
        <p:spPr/>
        <p:txBody>
          <a:bodyPr/>
          <a:lstStyle/>
          <a:p>
            <a:fld id="{041E616D-8C89-4AEA-A23D-897903E9B2C2}" type="slidenum">
              <a:rPr lang="en-US" smtClean="0"/>
              <a:t>41</a:t>
            </a:fld>
            <a:endParaRPr lang="en-US"/>
          </a:p>
        </p:txBody>
      </p:sp>
    </p:spTree>
    <p:extLst>
      <p:ext uri="{BB962C8B-B14F-4D97-AF65-F5344CB8AC3E}">
        <p14:creationId xmlns:p14="http://schemas.microsoft.com/office/powerpoint/2010/main" val="338154439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4C77BF1-B13D-F95E-F66B-D9093C991483}"/>
              </a:ext>
            </a:extLst>
          </p:cNvPr>
          <p:cNvSpPr txBox="1"/>
          <p:nvPr/>
        </p:nvSpPr>
        <p:spPr>
          <a:xfrm>
            <a:off x="3048528" y="2576964"/>
            <a:ext cx="6836506" cy="10156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6000">
                <a:solidFill>
                  <a:schemeClr val="bg1"/>
                </a:solidFill>
              </a:rPr>
              <a:t>Administrator</a:t>
            </a:r>
          </a:p>
        </p:txBody>
      </p:sp>
    </p:spTree>
    <p:extLst>
      <p:ext uri="{BB962C8B-B14F-4D97-AF65-F5344CB8AC3E}">
        <p14:creationId xmlns:p14="http://schemas.microsoft.com/office/powerpoint/2010/main" val="346364062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B8A2E2-3C17-123E-F58F-5D59E0CE559D}"/>
              </a:ext>
            </a:extLst>
          </p:cNvPr>
          <p:cNvSpPr>
            <a:spLocks noGrp="1"/>
          </p:cNvSpPr>
          <p:nvPr>
            <p:ph type="title"/>
          </p:nvPr>
        </p:nvSpPr>
        <p:spPr/>
        <p:txBody>
          <a:bodyPr/>
          <a:lstStyle/>
          <a:p>
            <a:r>
              <a:rPr lang="en-US"/>
              <a:t>TPO Manager</a:t>
            </a:r>
          </a:p>
        </p:txBody>
      </p:sp>
      <p:sp>
        <p:nvSpPr>
          <p:cNvPr id="5" name="Content Placeholder 10">
            <a:extLst>
              <a:ext uri="{FF2B5EF4-FFF2-40B4-BE49-F238E27FC236}">
                <a16:creationId xmlns:a16="http://schemas.microsoft.com/office/drawing/2014/main" id="{4F3CDFE3-F42B-F95C-EE18-5127A267AAA8}"/>
              </a:ext>
            </a:extLst>
          </p:cNvPr>
          <p:cNvSpPr txBox="1">
            <a:spLocks/>
          </p:cNvSpPr>
          <p:nvPr/>
        </p:nvSpPr>
        <p:spPr>
          <a:xfrm>
            <a:off x="7042877" y="1921870"/>
            <a:ext cx="4597746" cy="344783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8305B"/>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8305B"/>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8305B"/>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8305B"/>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8305B"/>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20B0604020202020204" pitchFamily="34" charset="0"/>
              <a:buChar char="Ø"/>
            </a:pPr>
            <a:r>
              <a:rPr lang="en-US" sz="2000"/>
              <a:t>TPO Manager to log into Podium</a:t>
            </a:r>
            <a:endParaRPr lang="en-US"/>
          </a:p>
          <a:p>
            <a:pPr>
              <a:buFont typeface="Wingdings" panose="020B0604020202020204" pitchFamily="34" charset="0"/>
              <a:buChar char="Ø"/>
            </a:pPr>
            <a:endParaRPr lang="en-US" sz="2000"/>
          </a:p>
          <a:p>
            <a:pPr>
              <a:buFont typeface="Wingdings" panose="020B0604020202020204" pitchFamily="34" charset="0"/>
              <a:buChar char="Ø"/>
            </a:pPr>
            <a:r>
              <a:rPr lang="en-US" sz="2000"/>
              <a:t>On right-hand side of screen in the upper corner, click on username</a:t>
            </a:r>
          </a:p>
          <a:p>
            <a:pPr>
              <a:buFont typeface="Wingdings" panose="020B0604020202020204" pitchFamily="34" charset="0"/>
              <a:buChar char="Ø"/>
            </a:pPr>
            <a:endParaRPr lang="en-US" sz="2000"/>
          </a:p>
          <a:p>
            <a:pPr>
              <a:buFont typeface="Wingdings" panose="020B0604020202020204" pitchFamily="34" charset="0"/>
              <a:buChar char="Ø"/>
            </a:pPr>
            <a:r>
              <a:rPr lang="en-US" sz="2000"/>
              <a:t>Dropdown will display</a:t>
            </a:r>
          </a:p>
          <a:p>
            <a:pPr>
              <a:buFont typeface="Wingdings" panose="020B0604020202020204" pitchFamily="34" charset="0"/>
              <a:buChar char="Ø"/>
            </a:pPr>
            <a:endParaRPr lang="en-US" sz="2000"/>
          </a:p>
          <a:p>
            <a:pPr>
              <a:buFont typeface="Wingdings" panose="020B0604020202020204" pitchFamily="34" charset="0"/>
              <a:buChar char="Ø"/>
            </a:pPr>
            <a:r>
              <a:rPr lang="en-US" sz="2000"/>
              <a:t>Click Manage Account</a:t>
            </a:r>
          </a:p>
          <a:p>
            <a:pPr>
              <a:buFont typeface="Wingdings" panose="020B0604020202020204" pitchFamily="34" charset="0"/>
              <a:buChar char="Ø"/>
            </a:pPr>
            <a:endParaRPr lang="en-US" sz="2000"/>
          </a:p>
        </p:txBody>
      </p:sp>
      <p:pic>
        <p:nvPicPr>
          <p:cNvPr id="7" name="Content Placeholder 6" descr="A screenshot of a computer&#10;&#10;Description automatically generated">
            <a:extLst>
              <a:ext uri="{FF2B5EF4-FFF2-40B4-BE49-F238E27FC236}">
                <a16:creationId xmlns:a16="http://schemas.microsoft.com/office/drawing/2014/main" id="{6890259F-83E2-C23C-C54A-84E35DA4886E}"/>
              </a:ext>
            </a:extLst>
          </p:cNvPr>
          <p:cNvPicPr>
            <a:picLocks noChangeAspect="1"/>
          </p:cNvPicPr>
          <p:nvPr/>
        </p:nvPicPr>
        <p:blipFill>
          <a:blip r:embed="rId2"/>
          <a:stretch>
            <a:fillRect/>
          </a:stretch>
        </p:blipFill>
        <p:spPr>
          <a:xfrm>
            <a:off x="591554" y="1709521"/>
            <a:ext cx="5319062" cy="3484192"/>
          </a:xfrm>
          <a:prstGeom prst="rect">
            <a:avLst/>
          </a:prstGeom>
        </p:spPr>
      </p:pic>
      <p:sp>
        <p:nvSpPr>
          <p:cNvPr id="3" name="Slide Number Placeholder 2">
            <a:extLst>
              <a:ext uri="{FF2B5EF4-FFF2-40B4-BE49-F238E27FC236}">
                <a16:creationId xmlns:a16="http://schemas.microsoft.com/office/drawing/2014/main" id="{209E544B-6B95-9439-5A28-D7DF1CFF0723}"/>
              </a:ext>
            </a:extLst>
          </p:cNvPr>
          <p:cNvSpPr>
            <a:spLocks noGrp="1"/>
          </p:cNvSpPr>
          <p:nvPr>
            <p:ph type="sldNum" sz="quarter" idx="12"/>
          </p:nvPr>
        </p:nvSpPr>
        <p:spPr/>
        <p:txBody>
          <a:bodyPr/>
          <a:lstStyle/>
          <a:p>
            <a:fld id="{041E616D-8C89-4AEA-A23D-897903E9B2C2}" type="slidenum">
              <a:rPr lang="en-US" smtClean="0"/>
              <a:t>43</a:t>
            </a:fld>
            <a:endParaRPr lang="en-US"/>
          </a:p>
        </p:txBody>
      </p:sp>
    </p:spTree>
    <p:extLst>
      <p:ext uri="{BB962C8B-B14F-4D97-AF65-F5344CB8AC3E}">
        <p14:creationId xmlns:p14="http://schemas.microsoft.com/office/powerpoint/2010/main" val="120017420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E12097-37B5-3E9F-36F3-44005682E66F}"/>
              </a:ext>
            </a:extLst>
          </p:cNvPr>
          <p:cNvSpPr>
            <a:spLocks noGrp="1"/>
          </p:cNvSpPr>
          <p:nvPr>
            <p:ph type="title"/>
          </p:nvPr>
        </p:nvSpPr>
        <p:spPr/>
        <p:txBody>
          <a:bodyPr/>
          <a:lstStyle/>
          <a:p>
            <a:r>
              <a:rPr lang="en-US"/>
              <a:t>TPO Manager Continued</a:t>
            </a:r>
          </a:p>
        </p:txBody>
      </p:sp>
      <p:pic>
        <p:nvPicPr>
          <p:cNvPr id="4" name="Content Placeholder 3" descr="A red arrow pointing to a box&#10;&#10;Description automatically generated">
            <a:extLst>
              <a:ext uri="{FF2B5EF4-FFF2-40B4-BE49-F238E27FC236}">
                <a16:creationId xmlns:a16="http://schemas.microsoft.com/office/drawing/2014/main" id="{4B441798-9455-8793-EC1C-BA6DA98F9284}"/>
              </a:ext>
            </a:extLst>
          </p:cNvPr>
          <p:cNvPicPr>
            <a:picLocks noGrp="1" noChangeAspect="1"/>
          </p:cNvPicPr>
          <p:nvPr>
            <p:ph idx="1"/>
          </p:nvPr>
        </p:nvPicPr>
        <p:blipFill>
          <a:blip r:embed="rId2"/>
          <a:stretch>
            <a:fillRect/>
          </a:stretch>
        </p:blipFill>
        <p:spPr>
          <a:xfrm>
            <a:off x="1708485" y="1941136"/>
            <a:ext cx="3581400" cy="771525"/>
          </a:xfrm>
        </p:spPr>
      </p:pic>
      <p:sp>
        <p:nvSpPr>
          <p:cNvPr id="5" name="TextBox 4">
            <a:extLst>
              <a:ext uri="{FF2B5EF4-FFF2-40B4-BE49-F238E27FC236}">
                <a16:creationId xmlns:a16="http://schemas.microsoft.com/office/drawing/2014/main" id="{0CB3BEC8-AAA2-9148-F6C6-9045DF8A5A83}"/>
              </a:ext>
            </a:extLst>
          </p:cNvPr>
          <p:cNvSpPr txBox="1"/>
          <p:nvPr/>
        </p:nvSpPr>
        <p:spPr>
          <a:xfrm>
            <a:off x="7780420" y="1844842"/>
            <a:ext cx="3585410" cy="286232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Wingdings"/>
              <a:buChar char="Ø"/>
            </a:pPr>
            <a:r>
              <a:rPr lang="en-US">
                <a:solidFill>
                  <a:srgbClr val="08305B"/>
                </a:solidFill>
              </a:rPr>
              <a:t>Click on Company Account</a:t>
            </a:r>
          </a:p>
          <a:p>
            <a:pPr marL="285750" indent="-285750">
              <a:buFont typeface="Wingdings"/>
              <a:buChar char="Ø"/>
            </a:pPr>
            <a:endParaRPr lang="en-US">
              <a:solidFill>
                <a:srgbClr val="08305B"/>
              </a:solidFill>
            </a:endParaRPr>
          </a:p>
          <a:p>
            <a:pPr marL="285750" indent="-285750">
              <a:buFont typeface="Wingdings"/>
              <a:buChar char="Ø"/>
            </a:pPr>
            <a:r>
              <a:rPr lang="en-US">
                <a:solidFill>
                  <a:srgbClr val="08305B"/>
                </a:solidFill>
              </a:rPr>
              <a:t>To add a user, click "Add Contact"</a:t>
            </a:r>
          </a:p>
          <a:p>
            <a:pPr marL="742950" lvl="1" indent="-285750">
              <a:buFont typeface="Courier New"/>
              <a:buChar char="o"/>
            </a:pPr>
            <a:r>
              <a:rPr lang="en-US">
                <a:solidFill>
                  <a:srgbClr val="08305B"/>
                </a:solidFill>
              </a:rPr>
              <a:t>Complete all necessary fields to issue credentials</a:t>
            </a:r>
          </a:p>
          <a:p>
            <a:pPr marL="285750" indent="-285750">
              <a:buFont typeface="Wingdings"/>
              <a:buChar char="Ø"/>
            </a:pPr>
            <a:endParaRPr lang="en-US">
              <a:solidFill>
                <a:srgbClr val="08305B"/>
              </a:solidFill>
            </a:endParaRPr>
          </a:p>
          <a:p>
            <a:pPr marL="285750" indent="-285750">
              <a:buFont typeface="Wingdings"/>
              <a:buChar char="Ø"/>
            </a:pPr>
            <a:r>
              <a:rPr lang="en-US">
                <a:solidFill>
                  <a:srgbClr val="08305B"/>
                </a:solidFill>
              </a:rPr>
              <a:t>To delete a user, click "Delete"</a:t>
            </a:r>
          </a:p>
          <a:p>
            <a:pPr marL="285750" indent="-285750">
              <a:buFont typeface="Wingdings"/>
              <a:buChar char="Ø"/>
            </a:pPr>
            <a:endParaRPr lang="en-US">
              <a:solidFill>
                <a:srgbClr val="08305B"/>
              </a:solidFill>
            </a:endParaRPr>
          </a:p>
          <a:p>
            <a:pPr marL="285750" indent="-285750">
              <a:buFont typeface="Wingdings"/>
              <a:buChar char="Ø"/>
            </a:pPr>
            <a:endParaRPr lang="en-US">
              <a:solidFill>
                <a:srgbClr val="08305B"/>
              </a:solidFill>
            </a:endParaRPr>
          </a:p>
        </p:txBody>
      </p:sp>
      <p:pic>
        <p:nvPicPr>
          <p:cNvPr id="7" name="Picture 6" descr="A screenshot of a contact us&#10;&#10;Description automatically generated">
            <a:extLst>
              <a:ext uri="{FF2B5EF4-FFF2-40B4-BE49-F238E27FC236}">
                <a16:creationId xmlns:a16="http://schemas.microsoft.com/office/drawing/2014/main" id="{9FA641DA-0CC0-73B6-BA30-F946CEF817DB}"/>
              </a:ext>
            </a:extLst>
          </p:cNvPr>
          <p:cNvPicPr>
            <a:picLocks noChangeAspect="1"/>
          </p:cNvPicPr>
          <p:nvPr/>
        </p:nvPicPr>
        <p:blipFill>
          <a:blip r:embed="rId3"/>
          <a:stretch>
            <a:fillRect/>
          </a:stretch>
        </p:blipFill>
        <p:spPr>
          <a:xfrm>
            <a:off x="621632" y="3431404"/>
            <a:ext cx="6096000" cy="1619456"/>
          </a:xfrm>
          <a:prstGeom prst="rect">
            <a:avLst/>
          </a:prstGeom>
        </p:spPr>
      </p:pic>
      <p:sp>
        <p:nvSpPr>
          <p:cNvPr id="3" name="Slide Number Placeholder 2">
            <a:extLst>
              <a:ext uri="{FF2B5EF4-FFF2-40B4-BE49-F238E27FC236}">
                <a16:creationId xmlns:a16="http://schemas.microsoft.com/office/drawing/2014/main" id="{ABBCB3BB-251D-CCF6-6D6F-2A6B2A5F59B1}"/>
              </a:ext>
            </a:extLst>
          </p:cNvPr>
          <p:cNvSpPr>
            <a:spLocks noGrp="1"/>
          </p:cNvSpPr>
          <p:nvPr>
            <p:ph type="sldNum" sz="quarter" idx="12"/>
          </p:nvPr>
        </p:nvSpPr>
        <p:spPr/>
        <p:txBody>
          <a:bodyPr/>
          <a:lstStyle/>
          <a:p>
            <a:fld id="{041E616D-8C89-4AEA-A23D-897903E9B2C2}" type="slidenum">
              <a:rPr lang="en-US" smtClean="0"/>
              <a:t>44</a:t>
            </a:fld>
            <a:endParaRPr lang="en-US"/>
          </a:p>
        </p:txBody>
      </p:sp>
    </p:spTree>
    <p:extLst>
      <p:ext uri="{BB962C8B-B14F-4D97-AF65-F5344CB8AC3E}">
        <p14:creationId xmlns:p14="http://schemas.microsoft.com/office/powerpoint/2010/main" val="38614061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2083</Words>
  <Application>Microsoft Office PowerPoint</Application>
  <PresentationFormat>Widescreen</PresentationFormat>
  <Paragraphs>289</Paragraphs>
  <Slides>44</Slides>
  <Notes>20</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44</vt:i4>
      </vt:variant>
    </vt:vector>
  </HeadingPairs>
  <TitlesOfParts>
    <vt:vector size="52" baseType="lpstr">
      <vt:lpstr>Aptos</vt:lpstr>
      <vt:lpstr>Aptos Display</vt:lpstr>
      <vt:lpstr>Arial</vt:lpstr>
      <vt:lpstr>Calibri</vt:lpstr>
      <vt:lpstr>Courier New</vt:lpstr>
      <vt:lpstr>Wingdings</vt:lpstr>
      <vt:lpstr>Office Theme</vt:lpstr>
      <vt:lpstr>Custom Design</vt:lpstr>
      <vt:lpstr>PowerPoint Presentation</vt:lpstr>
      <vt:lpstr>Index</vt:lpstr>
      <vt:lpstr>Index - Continued</vt:lpstr>
      <vt:lpstr>PODIUM on the Dominion Wholesale Website</vt:lpstr>
      <vt:lpstr>Podium Login Page</vt:lpstr>
      <vt:lpstr> Login Page Continued</vt:lpstr>
      <vt:lpstr>Welcome Page</vt:lpstr>
      <vt:lpstr>Register/Add New Loan</vt:lpstr>
      <vt:lpstr> </vt:lpstr>
      <vt:lpstr>Manual Entry or MISMO 3.4 Upload</vt:lpstr>
      <vt:lpstr>Quick Register – Manual Entry</vt:lpstr>
      <vt:lpstr> </vt:lpstr>
      <vt:lpstr>Loan Tracker</vt:lpstr>
      <vt:lpstr>Loan Application</vt:lpstr>
      <vt:lpstr>Input Broker Fees</vt:lpstr>
      <vt:lpstr>Credit – Importing Broker Credit</vt:lpstr>
      <vt:lpstr>Product and Pricing</vt:lpstr>
      <vt:lpstr> </vt:lpstr>
      <vt:lpstr>LoanPass Login</vt:lpstr>
      <vt:lpstr>Finalize Product and Pricing Inputs</vt:lpstr>
      <vt:lpstr>Submit Float or Submit Lock Request</vt:lpstr>
      <vt:lpstr>Product and Pricing Order Complete</vt:lpstr>
      <vt:lpstr>Upload Loan Submission Documents</vt:lpstr>
      <vt:lpstr>Loan Submission</vt:lpstr>
      <vt:lpstr>PowerPoint Presentation</vt:lpstr>
      <vt:lpstr>Upload Conditions &amp; Resubmission</vt:lpstr>
      <vt:lpstr>Upload Conditions &amp; Resubmission</vt:lpstr>
      <vt:lpstr>Upload Conditions &amp; Resubmission</vt:lpstr>
      <vt:lpstr>PowerPoint Presentation</vt:lpstr>
      <vt:lpstr>PowerPoint Presentation</vt:lpstr>
      <vt:lpstr>Data Entry</vt:lpstr>
      <vt:lpstr>CREDIT – Pulled By Dominion</vt:lpstr>
      <vt:lpstr> Credit – Pulled by Dominion</vt:lpstr>
      <vt:lpstr>LOI or GFE – Company Profile Set Up for Both</vt:lpstr>
      <vt:lpstr>Requesting GFE</vt:lpstr>
      <vt:lpstr>Request LOI – Enter Date</vt:lpstr>
      <vt:lpstr> </vt:lpstr>
      <vt:lpstr>Signed LOI - Upload</vt:lpstr>
      <vt:lpstr>LOI Signed Date – Input for Loan Submission</vt:lpstr>
      <vt:lpstr>Appraisal Order – AMC Links</vt:lpstr>
      <vt:lpstr>Pipeline Page</vt:lpstr>
      <vt:lpstr>PowerPoint Presentation</vt:lpstr>
      <vt:lpstr>TPO Manager</vt:lpstr>
      <vt:lpstr>TPO Manager Continued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Maddie Hisaw</dc:creator>
  <cp:lastModifiedBy>Jo Scheerer</cp:lastModifiedBy>
  <cp:revision>152</cp:revision>
  <dcterms:created xsi:type="dcterms:W3CDTF">2024-12-06T15:40:30Z</dcterms:created>
  <dcterms:modified xsi:type="dcterms:W3CDTF">2025-02-10T17:47:54Z</dcterms:modified>
</cp:coreProperties>
</file>